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0"/>
  </p:notesMasterIdLst>
  <p:sldIdLst>
    <p:sldId id="261" r:id="rId2"/>
    <p:sldId id="259" r:id="rId3"/>
    <p:sldId id="296" r:id="rId4"/>
    <p:sldId id="283" r:id="rId5"/>
    <p:sldId id="339" r:id="rId6"/>
    <p:sldId id="341" r:id="rId7"/>
    <p:sldId id="393" r:id="rId8"/>
    <p:sldId id="392" r:id="rId9"/>
    <p:sldId id="345" r:id="rId10"/>
    <p:sldId id="394" r:id="rId11"/>
    <p:sldId id="395" r:id="rId12"/>
    <p:sldId id="396" r:id="rId13"/>
    <p:sldId id="397" r:id="rId14"/>
    <p:sldId id="399" r:id="rId15"/>
    <p:sldId id="398" r:id="rId16"/>
    <p:sldId id="400" r:id="rId17"/>
    <p:sldId id="401" r:id="rId18"/>
    <p:sldId id="402" r:id="rId19"/>
    <p:sldId id="403" r:id="rId20"/>
    <p:sldId id="347" r:id="rId21"/>
    <p:sldId id="404" r:id="rId22"/>
    <p:sldId id="348" r:id="rId23"/>
    <p:sldId id="405" r:id="rId24"/>
    <p:sldId id="406" r:id="rId25"/>
    <p:sldId id="407" r:id="rId26"/>
    <p:sldId id="408" r:id="rId27"/>
    <p:sldId id="409" r:id="rId28"/>
    <p:sldId id="410" r:id="rId29"/>
    <p:sldId id="411" r:id="rId30"/>
    <p:sldId id="349" r:id="rId31"/>
    <p:sldId id="412" r:id="rId32"/>
    <p:sldId id="413" r:id="rId33"/>
    <p:sldId id="414" r:id="rId34"/>
    <p:sldId id="418" r:id="rId35"/>
    <p:sldId id="415" r:id="rId36"/>
    <p:sldId id="416" r:id="rId37"/>
    <p:sldId id="417" r:id="rId38"/>
    <p:sldId id="420" r:id="rId39"/>
    <p:sldId id="421" r:id="rId40"/>
    <p:sldId id="422" r:id="rId41"/>
    <p:sldId id="424" r:id="rId42"/>
    <p:sldId id="425" r:id="rId43"/>
    <p:sldId id="426" r:id="rId44"/>
    <p:sldId id="350" r:id="rId45"/>
    <p:sldId id="427" r:id="rId46"/>
    <p:sldId id="428" r:id="rId47"/>
    <p:sldId id="429" r:id="rId48"/>
    <p:sldId id="351" r:id="rId49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1D7E1"/>
    <a:srgbClr val="01BAF8"/>
    <a:srgbClr val="619428"/>
    <a:srgbClr val="0FB493"/>
    <a:srgbClr val="FFC001"/>
    <a:srgbClr val="01BAF9"/>
    <a:srgbClr val="F71903"/>
    <a:srgbClr val="8FC74D"/>
    <a:srgbClr val="4F81BD"/>
    <a:srgbClr val="9AA5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浅色样式 2 - 强调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69CF1AB2-1976-4502-BF36-3FF5EA218861}" styleName="中度样式 4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240"/>
    <p:restoredTop sz="95455"/>
  </p:normalViewPr>
  <p:slideViewPr>
    <p:cSldViewPr>
      <p:cViewPr varScale="1">
        <p:scale>
          <a:sx n="114" d="100"/>
          <a:sy n="114" d="100"/>
        </p:scale>
        <p:origin x="960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57952C-1B83-604B-A68D-C8B66712B96B}" type="datetimeFigureOut">
              <a:rPr kumimoji="1" lang="zh-CN" altLang="en-US" smtClean="0"/>
              <a:t>2019/4/1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B195F8-9D93-5A45-8767-0A7FA84EAB2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469235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B195F8-9D93-5A45-8767-0A7FA84EAB2E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038462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B195F8-9D93-5A45-8767-0A7FA84EAB2E}" type="slidenum">
              <a:rPr kumimoji="1" lang="zh-CN" altLang="en-US" smtClean="0"/>
              <a:t>41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24885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4077072"/>
            <a:ext cx="9144000" cy="2808312"/>
          </a:xfrm>
          <a:prstGeom prst="rect">
            <a:avLst/>
          </a:prstGeom>
          <a:solidFill>
            <a:srgbClr val="3399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zh-CN" altLang="zh-CN">
              <a:solidFill>
                <a:schemeClr val="bg2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>
            <a:lvl1pPr>
              <a:defRPr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4340696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zh-CN" altLang="en-US" dirty="0"/>
          </a:p>
        </p:txBody>
      </p:sp>
      <p:pic>
        <p:nvPicPr>
          <p:cNvPr id="9" name="Picture 2" descr="xmz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980" y="230933"/>
            <a:ext cx="302418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图片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3674548"/>
            <a:ext cx="3563888" cy="3226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263523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2019/4/1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01641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2019/4/1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2087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2019/4/1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74085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99592" y="10758"/>
            <a:ext cx="7305967" cy="706091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23850" indent="-323850">
              <a:buSzPct val="80000"/>
              <a:buFontTx/>
              <a:buBlip>
                <a:blip r:embed="rId2"/>
              </a:buBlip>
              <a:tabLst/>
              <a:defRPr/>
            </a:lvl1pPr>
            <a:lvl2pPr marL="855663" indent="-398463">
              <a:buSzPct val="80000"/>
              <a:buFontTx/>
              <a:buBlip>
                <a:blip r:embed="rId3"/>
              </a:buBlip>
              <a:tabLst/>
              <a:defRPr/>
            </a:lvl2pPr>
            <a:lvl3pPr marL="1254125" indent="-339725">
              <a:buFontTx/>
              <a:buBlip>
                <a:blip r:embed="rId4"/>
              </a:buBlip>
              <a:tabLst/>
              <a:defRPr/>
            </a:lvl3pPr>
            <a:lvl4pPr marL="1600200" indent="-228600">
              <a:buFont typeface="Wingdings" charset="2"/>
              <a:buChar char="n"/>
              <a:defRPr/>
            </a:lvl4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2019/4/1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9845A3-EE18-4E86-BE27-CC95AD9A7DDB}" type="slidenum">
              <a:rPr lang="zh-CN" altLang="en-US" smtClean="0"/>
              <a:t>‹#›</a:t>
            </a:fld>
            <a:endParaRPr lang="zh-CN" altLang="en-US" dirty="0"/>
          </a:p>
        </p:txBody>
      </p:sp>
      <p:grpSp>
        <p:nvGrpSpPr>
          <p:cNvPr id="25" name="组 24"/>
          <p:cNvGrpSpPr/>
          <p:nvPr userDrawn="1"/>
        </p:nvGrpSpPr>
        <p:grpSpPr>
          <a:xfrm>
            <a:off x="8220108" y="95250"/>
            <a:ext cx="902945" cy="576263"/>
            <a:chOff x="8226087" y="44624"/>
            <a:chExt cx="902945" cy="677985"/>
          </a:xfrm>
        </p:grpSpPr>
        <p:sp>
          <p:nvSpPr>
            <p:cNvPr id="8" name="矩形 6"/>
            <p:cNvSpPr/>
            <p:nvPr/>
          </p:nvSpPr>
          <p:spPr>
            <a:xfrm>
              <a:off x="8581996" y="44624"/>
              <a:ext cx="547036" cy="677985"/>
            </a:xfrm>
            <a:custGeom>
              <a:avLst/>
              <a:gdLst>
                <a:gd name="connsiteX0" fmla="*/ 0 w 2736304"/>
                <a:gd name="connsiteY0" fmla="*/ 0 h 864096"/>
                <a:gd name="connsiteX1" fmla="*/ 2736304 w 2736304"/>
                <a:gd name="connsiteY1" fmla="*/ 0 h 864096"/>
                <a:gd name="connsiteX2" fmla="*/ 2736304 w 2736304"/>
                <a:gd name="connsiteY2" fmla="*/ 864096 h 864096"/>
                <a:gd name="connsiteX3" fmla="*/ 0 w 2736304"/>
                <a:gd name="connsiteY3" fmla="*/ 864096 h 864096"/>
                <a:gd name="connsiteX4" fmla="*/ 0 w 2736304"/>
                <a:gd name="connsiteY4" fmla="*/ 0 h 864096"/>
                <a:gd name="connsiteX0" fmla="*/ 0 w 2762515"/>
                <a:gd name="connsiteY0" fmla="*/ 27856 h 891952"/>
                <a:gd name="connsiteX1" fmla="*/ 2736304 w 2762515"/>
                <a:gd name="connsiteY1" fmla="*/ 27856 h 891952"/>
                <a:gd name="connsiteX2" fmla="*/ 2762515 w 2762515"/>
                <a:gd name="connsiteY2" fmla="*/ 0 h 891952"/>
                <a:gd name="connsiteX3" fmla="*/ 2736304 w 2762515"/>
                <a:gd name="connsiteY3" fmla="*/ 891952 h 891952"/>
                <a:gd name="connsiteX4" fmla="*/ 0 w 2762515"/>
                <a:gd name="connsiteY4" fmla="*/ 891952 h 891952"/>
                <a:gd name="connsiteX5" fmla="*/ 0 w 2762515"/>
                <a:gd name="connsiteY5" fmla="*/ 27856 h 891952"/>
                <a:gd name="connsiteX0" fmla="*/ 0 w 2736304"/>
                <a:gd name="connsiteY0" fmla="*/ 0 h 864096"/>
                <a:gd name="connsiteX1" fmla="*/ 2736304 w 2736304"/>
                <a:gd name="connsiteY1" fmla="*/ 0 h 864096"/>
                <a:gd name="connsiteX2" fmla="*/ 2544800 w 2736304"/>
                <a:gd name="connsiteY2" fmla="*/ 393059 h 864096"/>
                <a:gd name="connsiteX3" fmla="*/ 2736304 w 2736304"/>
                <a:gd name="connsiteY3" fmla="*/ 864096 h 864096"/>
                <a:gd name="connsiteX4" fmla="*/ 0 w 2736304"/>
                <a:gd name="connsiteY4" fmla="*/ 864096 h 864096"/>
                <a:gd name="connsiteX5" fmla="*/ 0 w 2736304"/>
                <a:gd name="connsiteY5" fmla="*/ 0 h 864096"/>
                <a:gd name="connsiteX0" fmla="*/ 0 w 2736304"/>
                <a:gd name="connsiteY0" fmla="*/ 0 h 864096"/>
                <a:gd name="connsiteX1" fmla="*/ 2736304 w 2736304"/>
                <a:gd name="connsiteY1" fmla="*/ 0 h 864096"/>
                <a:gd name="connsiteX2" fmla="*/ 2544800 w 2736304"/>
                <a:gd name="connsiteY2" fmla="*/ 465631 h 864096"/>
                <a:gd name="connsiteX3" fmla="*/ 2736304 w 2736304"/>
                <a:gd name="connsiteY3" fmla="*/ 864096 h 864096"/>
                <a:gd name="connsiteX4" fmla="*/ 0 w 2736304"/>
                <a:gd name="connsiteY4" fmla="*/ 864096 h 864096"/>
                <a:gd name="connsiteX5" fmla="*/ 0 w 2736304"/>
                <a:gd name="connsiteY5" fmla="*/ 0 h 86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36304" h="864096">
                  <a:moveTo>
                    <a:pt x="0" y="0"/>
                  </a:moveTo>
                  <a:lnTo>
                    <a:pt x="2736304" y="0"/>
                  </a:lnTo>
                  <a:lnTo>
                    <a:pt x="2544800" y="465631"/>
                  </a:lnTo>
                  <a:lnTo>
                    <a:pt x="2736304" y="864096"/>
                  </a:lnTo>
                  <a:lnTo>
                    <a:pt x="0" y="8640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3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solidFill>
                  <a:schemeClr val="tx1"/>
                </a:solidFill>
                <a:latin typeface="黑体" pitchFamily="49" charset="-122"/>
                <a:ea typeface="黑体" pitchFamily="49" charset="-122"/>
              </a:endParaRPr>
            </a:p>
          </p:txBody>
        </p:sp>
        <p:sp>
          <p:nvSpPr>
            <p:cNvPr id="9" name="矩形 4"/>
            <p:cNvSpPr/>
            <p:nvPr/>
          </p:nvSpPr>
          <p:spPr>
            <a:xfrm>
              <a:off x="8226087" y="44624"/>
              <a:ext cx="490105" cy="677985"/>
            </a:xfrm>
            <a:custGeom>
              <a:avLst/>
              <a:gdLst/>
              <a:ahLst/>
              <a:cxnLst/>
              <a:rect l="l" t="t" r="r" b="b"/>
              <a:pathLst>
                <a:path w="796316" h="864096">
                  <a:moveTo>
                    <a:pt x="0" y="0"/>
                  </a:moveTo>
                  <a:lnTo>
                    <a:pt x="648072" y="0"/>
                  </a:lnTo>
                  <a:lnTo>
                    <a:pt x="648072" y="328277"/>
                  </a:lnTo>
                  <a:lnTo>
                    <a:pt x="796316" y="432048"/>
                  </a:lnTo>
                  <a:lnTo>
                    <a:pt x="648072" y="535818"/>
                  </a:lnTo>
                  <a:lnTo>
                    <a:pt x="648072" y="864096"/>
                  </a:lnTo>
                  <a:lnTo>
                    <a:pt x="0" y="864096"/>
                  </a:lnTo>
                  <a:close/>
                </a:path>
              </a:pathLst>
            </a:custGeom>
            <a:solidFill>
              <a:srgbClr val="6194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21" name="文本占位符 20"/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8614792" y="95250"/>
            <a:ext cx="565720" cy="576263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23" name="文本占位符 20"/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8172400" y="95250"/>
            <a:ext cx="565720" cy="576263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1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48556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1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>
              <a:buSzPct val="80000"/>
              <a:buFont typeface="Wingdings" charset="2"/>
              <a:buChar char="l"/>
              <a:defRPr/>
            </a:lvl1pPr>
            <a:lvl2pPr marL="742950" indent="-285750">
              <a:buSzPct val="70000"/>
              <a:buFont typeface="Wingdings" charset="2"/>
              <a:buChar char="Ø"/>
              <a:defRPr/>
            </a:lvl2pPr>
            <a:lvl3pPr marL="1143000" indent="-228600">
              <a:buFont typeface="Wingdings" charset="2"/>
              <a:buChar char="ü"/>
              <a:defRPr/>
            </a:lvl3pPr>
            <a:lvl4pPr marL="1600200" indent="-228600">
              <a:buFont typeface="Wingdings" charset="2"/>
              <a:buChar char="n"/>
              <a:defRPr/>
            </a:lvl4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2019/4/1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9845A3-EE18-4E86-BE27-CC95AD9A7DDB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/>
          </p:nvPr>
        </p:nvSpPr>
        <p:spPr>
          <a:xfrm>
            <a:off x="919016" y="0"/>
            <a:ext cx="8224984" cy="706091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2019/4/1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84432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2019/4/1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31196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2019/4/1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43982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2019/4/1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05360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2019/4/1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56407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2019/4/1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62497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99592" y="0"/>
            <a:ext cx="8244408" cy="7060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79512" y="980729"/>
            <a:ext cx="8856984" cy="51454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2019/4/1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764706"/>
            <a:ext cx="9144000" cy="72007"/>
          </a:xfrm>
          <a:prstGeom prst="rect">
            <a:avLst/>
          </a:prstGeom>
          <a:solidFill>
            <a:srgbClr val="3399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endParaRPr lang="zh-CN" altLang="zh-CN">
              <a:solidFill>
                <a:schemeClr val="bg2"/>
              </a:solidFill>
            </a:endParaRPr>
          </a:p>
        </p:txBody>
      </p:sp>
      <p:pic>
        <p:nvPicPr>
          <p:cNvPr id="8" name="Picture 3" descr="D:\我的文档\My Pictures\mypic\lntu.pn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44624"/>
            <a:ext cx="683568" cy="683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图片 3"/>
          <p:cNvPicPr>
            <a:picLocks noChangeAspect="1" noChangeArrowheads="1"/>
          </p:cNvPicPr>
          <p:nvPr/>
        </p:nvPicPr>
        <p:blipFill>
          <a:blip r:embed="rId15">
            <a:lum bright="6000" contrast="-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486"/>
          <a:stretch>
            <a:fillRect/>
          </a:stretch>
        </p:blipFill>
        <p:spPr bwMode="auto">
          <a:xfrm>
            <a:off x="8394700" y="0"/>
            <a:ext cx="785812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844525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7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  <p:txStyles>
    <p:titleStyle>
      <a:lvl1pPr algn="ctr" defTabSz="914400" rtl="0" eaLnBrk="1" latinLnBrk="0" hangingPunct="1">
        <a:spcBef>
          <a:spcPct val="0"/>
        </a:spcBef>
        <a:buNone/>
        <a:defRPr sz="40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微软雅黑" pitchFamily="34" charset="-122"/>
          <a:ea typeface="微软雅黑" pitchFamily="34" charset="-122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gi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tif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tif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CN" altLang="en-US" dirty="0"/>
              <a:t>知识单元</a:t>
            </a:r>
            <a:r>
              <a:rPr kumimoji="1" lang="en-US" altLang="zh-CN" dirty="0"/>
              <a:t>3</a:t>
            </a:r>
            <a:r>
              <a:rPr kumimoji="1" lang="zh-CN" altLang="en-US" dirty="0"/>
              <a:t> 线性表的应用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495774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3</a:t>
            </a:r>
            <a:r>
              <a:rPr kumimoji="1" lang="zh-CN" altLang="en-US" dirty="0"/>
              <a:t> 栈的顺序存储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grpSp>
        <p:nvGrpSpPr>
          <p:cNvPr id="12" name="组 11"/>
          <p:cNvGrpSpPr/>
          <p:nvPr/>
        </p:nvGrpSpPr>
        <p:grpSpPr>
          <a:xfrm>
            <a:off x="179512" y="964527"/>
            <a:ext cx="8928992" cy="948349"/>
            <a:chOff x="179512" y="964527"/>
            <a:chExt cx="8928992" cy="948349"/>
          </a:xfrm>
        </p:grpSpPr>
        <p:sp>
          <p:nvSpPr>
            <p:cNvPr id="37" name="Rounded Rectangle 6"/>
            <p:cNvSpPr/>
            <p:nvPr/>
          </p:nvSpPr>
          <p:spPr>
            <a:xfrm>
              <a:off x="179512" y="1052736"/>
              <a:ext cx="573588" cy="573588"/>
            </a:xfrm>
            <a:prstGeom prst="roundRect">
              <a:avLst/>
            </a:prstGeom>
            <a:solidFill>
              <a:srgbClr val="02BA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914377"/>
              <a:r>
                <a:rPr lang="en-US" altLang="zh-CN" sz="2400" dirty="0">
                  <a:solidFill>
                    <a:prstClr val="white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2</a:t>
              </a:r>
              <a:endParaRPr lang="en-US" sz="2400" dirty="0">
                <a:solidFill>
                  <a:prstClr val="white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1043608" y="964527"/>
              <a:ext cx="8064896" cy="4979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400" b="1" dirty="0">
                  <a:latin typeface="Microsoft YaHei" charset="-122"/>
                  <a:ea typeface="Microsoft YaHei" charset="-122"/>
                  <a:cs typeface="Microsoft YaHei" charset="-122"/>
                </a:rPr>
                <a:t>元素</a:t>
              </a:r>
              <a:r>
                <a:rPr lang="en-US" altLang="zh-CN" sz="2400" b="1" dirty="0">
                  <a:latin typeface="Microsoft YaHei" charset="-122"/>
                  <a:ea typeface="Microsoft YaHei" charset="-122"/>
                  <a:cs typeface="Microsoft YaHei" charset="-122"/>
                </a:rPr>
                <a:t>item</a:t>
              </a:r>
              <a:r>
                <a:rPr lang="zh-CN" altLang="en-US" sz="2400" b="1" dirty="0">
                  <a:latin typeface="Microsoft YaHei" charset="-122"/>
                  <a:ea typeface="Microsoft YaHei" charset="-122"/>
                  <a:cs typeface="Microsoft YaHei" charset="-122"/>
                </a:rPr>
                <a:t>入栈</a:t>
              </a:r>
            </a:p>
          </p:txBody>
        </p:sp>
        <p:cxnSp>
          <p:nvCxnSpPr>
            <p:cNvPr id="39" name="直线连接符 38"/>
            <p:cNvCxnSpPr/>
            <p:nvPr/>
          </p:nvCxnSpPr>
          <p:spPr>
            <a:xfrm>
              <a:off x="899592" y="1052736"/>
              <a:ext cx="0" cy="72008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矩形 39"/>
            <p:cNvSpPr/>
            <p:nvPr/>
          </p:nvSpPr>
          <p:spPr>
            <a:xfrm>
              <a:off x="1043608" y="1377345"/>
              <a:ext cx="8064896" cy="5355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400" dirty="0">
                  <a:latin typeface="Microsoft YaHei" charset="-122"/>
                  <a:ea typeface="Microsoft YaHei" charset="-122"/>
                  <a:cs typeface="Microsoft YaHei" charset="-122"/>
                </a:rPr>
                <a:t>存储空间不足时扩大空间；栈顶指针后移一位；插入栈顶</a:t>
              </a:r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75" y="2185634"/>
            <a:ext cx="883920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28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3</a:t>
            </a:r>
            <a:r>
              <a:rPr kumimoji="1" lang="zh-CN" altLang="en-US" dirty="0"/>
              <a:t> 栈的顺序存储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grpSp>
        <p:nvGrpSpPr>
          <p:cNvPr id="12" name="组 11"/>
          <p:cNvGrpSpPr/>
          <p:nvPr/>
        </p:nvGrpSpPr>
        <p:grpSpPr>
          <a:xfrm>
            <a:off x="179512" y="964527"/>
            <a:ext cx="8928992" cy="948349"/>
            <a:chOff x="179512" y="964527"/>
            <a:chExt cx="8928992" cy="948349"/>
          </a:xfrm>
        </p:grpSpPr>
        <p:sp>
          <p:nvSpPr>
            <p:cNvPr id="37" name="Rounded Rectangle 6"/>
            <p:cNvSpPr/>
            <p:nvPr/>
          </p:nvSpPr>
          <p:spPr>
            <a:xfrm>
              <a:off x="179512" y="1052736"/>
              <a:ext cx="573588" cy="573588"/>
            </a:xfrm>
            <a:prstGeom prst="roundRect">
              <a:avLst/>
            </a:prstGeom>
            <a:solidFill>
              <a:srgbClr val="02BA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914377"/>
              <a:r>
                <a:rPr lang="en-US" altLang="zh-CN" sz="2400" dirty="0">
                  <a:solidFill>
                    <a:prstClr val="white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3</a:t>
              </a:r>
              <a:endParaRPr lang="en-US" sz="2400" dirty="0">
                <a:solidFill>
                  <a:prstClr val="white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1043608" y="964527"/>
              <a:ext cx="8064896" cy="4979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400" b="1" dirty="0">
                  <a:latin typeface="Microsoft YaHei" charset="-122"/>
                  <a:ea typeface="Microsoft YaHei" charset="-122"/>
                  <a:cs typeface="Microsoft YaHei" charset="-122"/>
                </a:rPr>
                <a:t>出栈</a:t>
              </a:r>
            </a:p>
          </p:txBody>
        </p:sp>
        <p:cxnSp>
          <p:nvCxnSpPr>
            <p:cNvPr id="39" name="直线连接符 38"/>
            <p:cNvCxnSpPr/>
            <p:nvPr/>
          </p:nvCxnSpPr>
          <p:spPr>
            <a:xfrm>
              <a:off x="899592" y="1052736"/>
              <a:ext cx="0" cy="72008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矩形 39"/>
            <p:cNvSpPr/>
            <p:nvPr/>
          </p:nvSpPr>
          <p:spPr>
            <a:xfrm>
              <a:off x="1043608" y="1377345"/>
              <a:ext cx="8064896" cy="5355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400" dirty="0">
                  <a:latin typeface="Microsoft YaHei" charset="-122"/>
                  <a:ea typeface="Microsoft YaHei" charset="-122"/>
                  <a:cs typeface="Microsoft YaHei" charset="-122"/>
                </a:rPr>
                <a:t>栈为空则退出；栈顶指针前移一位；返回栈顶元素</a:t>
              </a: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025" y="2322562"/>
            <a:ext cx="5753100" cy="383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836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3</a:t>
            </a:r>
            <a:r>
              <a:rPr kumimoji="1" lang="zh-CN" altLang="en-US" dirty="0"/>
              <a:t> 栈的顺序存储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grpSp>
        <p:nvGrpSpPr>
          <p:cNvPr id="12" name="组 11"/>
          <p:cNvGrpSpPr/>
          <p:nvPr/>
        </p:nvGrpSpPr>
        <p:grpSpPr>
          <a:xfrm>
            <a:off x="179512" y="964527"/>
            <a:ext cx="8928992" cy="910775"/>
            <a:chOff x="179512" y="964527"/>
            <a:chExt cx="8928992" cy="910775"/>
          </a:xfrm>
        </p:grpSpPr>
        <p:sp>
          <p:nvSpPr>
            <p:cNvPr id="37" name="Rounded Rectangle 6"/>
            <p:cNvSpPr/>
            <p:nvPr/>
          </p:nvSpPr>
          <p:spPr>
            <a:xfrm>
              <a:off x="179512" y="1052736"/>
              <a:ext cx="573588" cy="573588"/>
            </a:xfrm>
            <a:prstGeom prst="roundRect">
              <a:avLst/>
            </a:prstGeom>
            <a:solidFill>
              <a:srgbClr val="02BA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914377"/>
              <a:r>
                <a:rPr lang="en-US" altLang="zh-CN" sz="2400" dirty="0">
                  <a:solidFill>
                    <a:prstClr val="white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4</a:t>
              </a:r>
              <a:endParaRPr lang="en-US" sz="2400" dirty="0">
                <a:solidFill>
                  <a:prstClr val="white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1043608" y="964527"/>
              <a:ext cx="8064896" cy="4979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400" b="1" dirty="0">
                  <a:latin typeface="Microsoft YaHei" charset="-122"/>
                  <a:ea typeface="Microsoft YaHei" charset="-122"/>
                  <a:cs typeface="Microsoft YaHei" charset="-122"/>
                </a:rPr>
                <a:t>返回栈顶元素，不出栈</a:t>
              </a:r>
            </a:p>
          </p:txBody>
        </p:sp>
        <p:cxnSp>
          <p:nvCxnSpPr>
            <p:cNvPr id="39" name="直线连接符 38"/>
            <p:cNvCxnSpPr/>
            <p:nvPr/>
          </p:nvCxnSpPr>
          <p:spPr>
            <a:xfrm>
              <a:off x="899592" y="1052736"/>
              <a:ext cx="0" cy="72008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矩形 39"/>
            <p:cNvSpPr/>
            <p:nvPr/>
          </p:nvSpPr>
          <p:spPr>
            <a:xfrm>
              <a:off x="1043608" y="1377345"/>
              <a:ext cx="8064896" cy="4979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endParaRPr lang="zh-CN" altLang="en-US" sz="2400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5075" y="2492896"/>
            <a:ext cx="5715000" cy="321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675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3</a:t>
            </a:r>
            <a:r>
              <a:rPr kumimoji="1" lang="zh-CN" altLang="en-US" dirty="0"/>
              <a:t> 栈的顺序存储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grpSp>
        <p:nvGrpSpPr>
          <p:cNvPr id="11" name="组 10"/>
          <p:cNvGrpSpPr/>
          <p:nvPr/>
        </p:nvGrpSpPr>
        <p:grpSpPr>
          <a:xfrm>
            <a:off x="179512" y="964527"/>
            <a:ext cx="8928992" cy="910775"/>
            <a:chOff x="179512" y="964527"/>
            <a:chExt cx="8928992" cy="910775"/>
          </a:xfrm>
        </p:grpSpPr>
        <p:sp>
          <p:nvSpPr>
            <p:cNvPr id="13" name="Rounded Rectangle 6"/>
            <p:cNvSpPr/>
            <p:nvPr/>
          </p:nvSpPr>
          <p:spPr>
            <a:xfrm>
              <a:off x="179512" y="1052736"/>
              <a:ext cx="573588" cy="573588"/>
            </a:xfrm>
            <a:prstGeom prst="roundRect">
              <a:avLst/>
            </a:prstGeom>
            <a:solidFill>
              <a:srgbClr val="02BA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914377"/>
              <a:r>
                <a:rPr lang="en-US" altLang="zh-CN" sz="2400" dirty="0">
                  <a:solidFill>
                    <a:prstClr val="white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5</a:t>
              </a:r>
              <a:endParaRPr lang="en-US" sz="2400" dirty="0">
                <a:solidFill>
                  <a:prstClr val="white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1043608" y="964527"/>
              <a:ext cx="8064896" cy="4979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400" b="1" dirty="0">
                  <a:latin typeface="Microsoft YaHei" charset="-122"/>
                  <a:ea typeface="Microsoft YaHei" charset="-122"/>
                  <a:cs typeface="Microsoft YaHei" charset="-122"/>
                </a:rPr>
                <a:t>返回栈是否为空</a:t>
              </a:r>
            </a:p>
          </p:txBody>
        </p:sp>
        <p:cxnSp>
          <p:nvCxnSpPr>
            <p:cNvPr id="15" name="直线连接符 14"/>
            <p:cNvCxnSpPr/>
            <p:nvPr/>
          </p:nvCxnSpPr>
          <p:spPr>
            <a:xfrm>
              <a:off x="899592" y="1052736"/>
              <a:ext cx="0" cy="72008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矩形 15"/>
            <p:cNvSpPr/>
            <p:nvPr/>
          </p:nvSpPr>
          <p:spPr>
            <a:xfrm>
              <a:off x="1043608" y="1377345"/>
              <a:ext cx="8064896" cy="4979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endParaRPr lang="zh-CN" altLang="en-US" sz="2400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1750" y="1700808"/>
            <a:ext cx="4000500" cy="1435100"/>
          </a:xfrm>
          <a:prstGeom prst="rect">
            <a:avLst/>
          </a:prstGeom>
        </p:spPr>
      </p:pic>
      <p:grpSp>
        <p:nvGrpSpPr>
          <p:cNvPr id="17" name="组 16"/>
          <p:cNvGrpSpPr/>
          <p:nvPr/>
        </p:nvGrpSpPr>
        <p:grpSpPr>
          <a:xfrm>
            <a:off x="179512" y="3333052"/>
            <a:ext cx="8928992" cy="910775"/>
            <a:chOff x="179512" y="964527"/>
            <a:chExt cx="8928992" cy="910775"/>
          </a:xfrm>
        </p:grpSpPr>
        <p:sp>
          <p:nvSpPr>
            <p:cNvPr id="18" name="Rounded Rectangle 6"/>
            <p:cNvSpPr/>
            <p:nvPr/>
          </p:nvSpPr>
          <p:spPr>
            <a:xfrm>
              <a:off x="179512" y="1052736"/>
              <a:ext cx="573588" cy="573588"/>
            </a:xfrm>
            <a:prstGeom prst="roundRect">
              <a:avLst/>
            </a:prstGeom>
            <a:solidFill>
              <a:srgbClr val="02BA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914377"/>
              <a:r>
                <a:rPr lang="en-US" altLang="zh-CN" sz="2400" dirty="0">
                  <a:solidFill>
                    <a:prstClr val="white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6</a:t>
              </a:r>
              <a:endParaRPr lang="en-US" sz="2400" dirty="0">
                <a:solidFill>
                  <a:prstClr val="white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1043608" y="964527"/>
              <a:ext cx="8064896" cy="4979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400" b="1" dirty="0">
                  <a:latin typeface="Microsoft YaHei" charset="-122"/>
                  <a:ea typeface="Microsoft YaHei" charset="-122"/>
                  <a:cs typeface="Microsoft YaHei" charset="-122"/>
                </a:rPr>
                <a:t>清空栈</a:t>
              </a:r>
            </a:p>
          </p:txBody>
        </p:sp>
        <p:cxnSp>
          <p:nvCxnSpPr>
            <p:cNvPr id="20" name="直线连接符 19"/>
            <p:cNvCxnSpPr/>
            <p:nvPr/>
          </p:nvCxnSpPr>
          <p:spPr>
            <a:xfrm>
              <a:off x="899592" y="1052736"/>
              <a:ext cx="0" cy="72008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矩形 20"/>
            <p:cNvSpPr/>
            <p:nvPr/>
          </p:nvSpPr>
          <p:spPr>
            <a:xfrm>
              <a:off x="1043608" y="1377345"/>
              <a:ext cx="8064896" cy="4979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endParaRPr lang="zh-CN" altLang="en-US" sz="2400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7250" y="3868938"/>
            <a:ext cx="4889500" cy="287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699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4</a:t>
            </a:r>
            <a:r>
              <a:rPr kumimoji="1" lang="zh-CN" altLang="en-US" dirty="0"/>
              <a:t> 栈的链接存储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grpSp>
        <p:nvGrpSpPr>
          <p:cNvPr id="57" name="组 56"/>
          <p:cNvGrpSpPr/>
          <p:nvPr/>
        </p:nvGrpSpPr>
        <p:grpSpPr>
          <a:xfrm>
            <a:off x="251520" y="1196752"/>
            <a:ext cx="7776864" cy="618807"/>
            <a:chOff x="363392" y="1196752"/>
            <a:chExt cx="7776864" cy="618807"/>
          </a:xfrm>
        </p:grpSpPr>
        <p:sp>
          <p:nvSpPr>
            <p:cNvPr id="59" name="文本框 58"/>
            <p:cNvSpPr txBox="1"/>
            <p:nvPr/>
          </p:nvSpPr>
          <p:spPr>
            <a:xfrm>
              <a:off x="363392" y="1230784"/>
              <a:ext cx="208823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3200" dirty="0">
                  <a:solidFill>
                    <a:srgbClr val="02BAF8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存储结构</a:t>
              </a:r>
            </a:p>
          </p:txBody>
        </p:sp>
        <p:cxnSp>
          <p:nvCxnSpPr>
            <p:cNvPr id="60" name="直线连接符 59"/>
            <p:cNvCxnSpPr/>
            <p:nvPr/>
          </p:nvCxnSpPr>
          <p:spPr>
            <a:xfrm>
              <a:off x="2163592" y="1196752"/>
              <a:ext cx="0" cy="618807"/>
            </a:xfrm>
            <a:prstGeom prst="line">
              <a:avLst/>
            </a:prstGeom>
            <a:ln w="57150">
              <a:solidFill>
                <a:srgbClr val="02BAF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矩形 60"/>
            <p:cNvSpPr/>
            <p:nvPr/>
          </p:nvSpPr>
          <p:spPr>
            <a:xfrm>
              <a:off x="2307608" y="1202308"/>
              <a:ext cx="5832648" cy="4876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24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数据域、指针域</a:t>
              </a:r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0018" y="2528193"/>
            <a:ext cx="4900214" cy="1808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576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4</a:t>
            </a:r>
            <a:r>
              <a:rPr kumimoji="1" lang="zh-CN" altLang="en-US" dirty="0"/>
              <a:t> 栈的链接存储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grpSp>
        <p:nvGrpSpPr>
          <p:cNvPr id="11" name="组 10"/>
          <p:cNvGrpSpPr/>
          <p:nvPr/>
        </p:nvGrpSpPr>
        <p:grpSpPr>
          <a:xfrm>
            <a:off x="179512" y="964527"/>
            <a:ext cx="8928992" cy="910775"/>
            <a:chOff x="179512" y="964527"/>
            <a:chExt cx="8928992" cy="910775"/>
          </a:xfrm>
        </p:grpSpPr>
        <p:sp>
          <p:nvSpPr>
            <p:cNvPr id="13" name="Rounded Rectangle 6"/>
            <p:cNvSpPr/>
            <p:nvPr/>
          </p:nvSpPr>
          <p:spPr>
            <a:xfrm>
              <a:off x="179512" y="1052736"/>
              <a:ext cx="573588" cy="573588"/>
            </a:xfrm>
            <a:prstGeom prst="roundRect">
              <a:avLst/>
            </a:prstGeom>
            <a:solidFill>
              <a:srgbClr val="02BA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914377"/>
              <a:r>
                <a:rPr lang="en-US" altLang="zh-CN" sz="2400" dirty="0">
                  <a:solidFill>
                    <a:prstClr val="white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1</a:t>
              </a:r>
              <a:endParaRPr lang="en-US" sz="2400" dirty="0">
                <a:solidFill>
                  <a:prstClr val="white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1043608" y="964527"/>
              <a:ext cx="8064896" cy="4979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400" b="1" dirty="0">
                  <a:latin typeface="Microsoft YaHei" charset="-122"/>
                  <a:ea typeface="Microsoft YaHei" charset="-122"/>
                  <a:cs typeface="Microsoft YaHei" charset="-122"/>
                </a:rPr>
                <a:t>初始化链栈</a:t>
              </a:r>
            </a:p>
          </p:txBody>
        </p:sp>
        <p:cxnSp>
          <p:nvCxnSpPr>
            <p:cNvPr id="15" name="直线连接符 14"/>
            <p:cNvCxnSpPr/>
            <p:nvPr/>
          </p:nvCxnSpPr>
          <p:spPr>
            <a:xfrm>
              <a:off x="899592" y="1052736"/>
              <a:ext cx="0" cy="72008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矩形 15"/>
            <p:cNvSpPr/>
            <p:nvPr/>
          </p:nvSpPr>
          <p:spPr>
            <a:xfrm>
              <a:off x="1043608" y="1377345"/>
              <a:ext cx="8064896" cy="4979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endParaRPr lang="zh-CN" altLang="en-US" sz="2400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6375" y="1943224"/>
            <a:ext cx="5232400" cy="170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184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4</a:t>
            </a:r>
            <a:r>
              <a:rPr kumimoji="1" lang="zh-CN" altLang="en-US" dirty="0"/>
              <a:t> 栈的链接存储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680" y="2492896"/>
            <a:ext cx="6121400" cy="3225800"/>
          </a:xfrm>
          <a:prstGeom prst="rect">
            <a:avLst/>
          </a:prstGeom>
        </p:spPr>
      </p:pic>
      <p:grpSp>
        <p:nvGrpSpPr>
          <p:cNvPr id="17" name="组 16"/>
          <p:cNvGrpSpPr/>
          <p:nvPr/>
        </p:nvGrpSpPr>
        <p:grpSpPr>
          <a:xfrm>
            <a:off x="179512" y="964527"/>
            <a:ext cx="8928992" cy="910775"/>
            <a:chOff x="179512" y="964527"/>
            <a:chExt cx="8928992" cy="910775"/>
          </a:xfrm>
        </p:grpSpPr>
        <p:sp>
          <p:nvSpPr>
            <p:cNvPr id="18" name="Rounded Rectangle 6"/>
            <p:cNvSpPr/>
            <p:nvPr/>
          </p:nvSpPr>
          <p:spPr>
            <a:xfrm>
              <a:off x="179512" y="1052736"/>
              <a:ext cx="573588" cy="573588"/>
            </a:xfrm>
            <a:prstGeom prst="roundRect">
              <a:avLst/>
            </a:prstGeom>
            <a:solidFill>
              <a:srgbClr val="02BA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914377"/>
              <a:r>
                <a:rPr lang="en-US" altLang="zh-CN" sz="2400" dirty="0">
                  <a:solidFill>
                    <a:prstClr val="white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2</a:t>
              </a:r>
              <a:endParaRPr lang="en-US" sz="2400" dirty="0">
                <a:solidFill>
                  <a:prstClr val="white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1043608" y="964527"/>
              <a:ext cx="8064896" cy="4979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400" b="1" dirty="0">
                  <a:latin typeface="Microsoft YaHei" charset="-122"/>
                  <a:ea typeface="Microsoft YaHei" charset="-122"/>
                  <a:cs typeface="Microsoft YaHei" charset="-122"/>
                </a:rPr>
                <a:t>元素</a:t>
              </a:r>
              <a:r>
                <a:rPr lang="en-US" altLang="zh-CN" sz="2400" b="1" dirty="0">
                  <a:latin typeface="Microsoft YaHei" charset="-122"/>
                  <a:ea typeface="Microsoft YaHei" charset="-122"/>
                  <a:cs typeface="Microsoft YaHei" charset="-122"/>
                </a:rPr>
                <a:t>item</a:t>
              </a:r>
              <a:r>
                <a:rPr lang="zh-CN" altLang="en-US" sz="2400" b="1" dirty="0">
                  <a:latin typeface="Microsoft YaHei" charset="-122"/>
                  <a:ea typeface="Microsoft YaHei" charset="-122"/>
                  <a:cs typeface="Microsoft YaHei" charset="-122"/>
                </a:rPr>
                <a:t>入栈</a:t>
              </a:r>
            </a:p>
          </p:txBody>
        </p:sp>
        <p:cxnSp>
          <p:nvCxnSpPr>
            <p:cNvPr id="20" name="直线连接符 19"/>
            <p:cNvCxnSpPr/>
            <p:nvPr/>
          </p:nvCxnSpPr>
          <p:spPr>
            <a:xfrm>
              <a:off x="899592" y="1052736"/>
              <a:ext cx="0" cy="72008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矩形 20"/>
            <p:cNvSpPr/>
            <p:nvPr/>
          </p:nvSpPr>
          <p:spPr>
            <a:xfrm>
              <a:off x="1043608" y="1377345"/>
              <a:ext cx="8064896" cy="4979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400" dirty="0">
                  <a:latin typeface="Microsoft YaHei" charset="-122"/>
                  <a:ea typeface="Microsoft YaHei" charset="-122"/>
                  <a:cs typeface="Microsoft YaHei" charset="-122"/>
                </a:rPr>
                <a:t>创建新的结点；插入到到栈顶；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23878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4</a:t>
            </a:r>
            <a:r>
              <a:rPr kumimoji="1" lang="zh-CN" altLang="en-US" dirty="0"/>
              <a:t> 栈的链接存储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grpSp>
        <p:nvGrpSpPr>
          <p:cNvPr id="17" name="组 16"/>
          <p:cNvGrpSpPr/>
          <p:nvPr/>
        </p:nvGrpSpPr>
        <p:grpSpPr>
          <a:xfrm>
            <a:off x="179512" y="964527"/>
            <a:ext cx="8928992" cy="910775"/>
            <a:chOff x="179512" y="964527"/>
            <a:chExt cx="8928992" cy="910775"/>
          </a:xfrm>
        </p:grpSpPr>
        <p:sp>
          <p:nvSpPr>
            <p:cNvPr id="18" name="Rounded Rectangle 6"/>
            <p:cNvSpPr/>
            <p:nvPr/>
          </p:nvSpPr>
          <p:spPr>
            <a:xfrm>
              <a:off x="179512" y="1052736"/>
              <a:ext cx="573588" cy="573588"/>
            </a:xfrm>
            <a:prstGeom prst="roundRect">
              <a:avLst/>
            </a:prstGeom>
            <a:solidFill>
              <a:srgbClr val="02BA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914377"/>
              <a:r>
                <a:rPr lang="en-US" altLang="zh-CN" sz="2400" dirty="0">
                  <a:solidFill>
                    <a:prstClr val="white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3</a:t>
              </a:r>
              <a:endParaRPr lang="en-US" sz="2400" dirty="0">
                <a:solidFill>
                  <a:prstClr val="white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1043608" y="964527"/>
              <a:ext cx="8064896" cy="4979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400" b="1" dirty="0">
                  <a:latin typeface="Microsoft YaHei" charset="-122"/>
                  <a:ea typeface="Microsoft YaHei" charset="-122"/>
                  <a:cs typeface="Microsoft YaHei" charset="-122"/>
                </a:rPr>
                <a:t>出栈</a:t>
              </a:r>
            </a:p>
          </p:txBody>
        </p:sp>
        <p:cxnSp>
          <p:nvCxnSpPr>
            <p:cNvPr id="20" name="直线连接符 19"/>
            <p:cNvCxnSpPr/>
            <p:nvPr/>
          </p:nvCxnSpPr>
          <p:spPr>
            <a:xfrm>
              <a:off x="899592" y="1052736"/>
              <a:ext cx="0" cy="72008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矩形 20"/>
            <p:cNvSpPr/>
            <p:nvPr/>
          </p:nvSpPr>
          <p:spPr>
            <a:xfrm>
              <a:off x="1043608" y="1377345"/>
              <a:ext cx="8064896" cy="4979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400" dirty="0">
                  <a:latin typeface="Microsoft YaHei" charset="-122"/>
                  <a:ea typeface="Microsoft YaHei" charset="-122"/>
                  <a:cs typeface="Microsoft YaHei" charset="-122"/>
                </a:rPr>
                <a:t>记录栈顶数据；栈顶指针下移；删除栈顶元素；</a:t>
              </a: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575" y="2492896"/>
            <a:ext cx="6858000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126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4</a:t>
            </a:r>
            <a:r>
              <a:rPr kumimoji="1" lang="zh-CN" altLang="en-US" dirty="0"/>
              <a:t> 栈的链接存储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grpSp>
        <p:nvGrpSpPr>
          <p:cNvPr id="17" name="组 16"/>
          <p:cNvGrpSpPr/>
          <p:nvPr/>
        </p:nvGrpSpPr>
        <p:grpSpPr>
          <a:xfrm>
            <a:off x="179512" y="964527"/>
            <a:ext cx="8928992" cy="910775"/>
            <a:chOff x="179512" y="964527"/>
            <a:chExt cx="8928992" cy="910775"/>
          </a:xfrm>
        </p:grpSpPr>
        <p:sp>
          <p:nvSpPr>
            <p:cNvPr id="18" name="Rounded Rectangle 6"/>
            <p:cNvSpPr/>
            <p:nvPr/>
          </p:nvSpPr>
          <p:spPr>
            <a:xfrm>
              <a:off x="179512" y="1052736"/>
              <a:ext cx="573588" cy="573588"/>
            </a:xfrm>
            <a:prstGeom prst="roundRect">
              <a:avLst/>
            </a:prstGeom>
            <a:solidFill>
              <a:srgbClr val="02BA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914377"/>
              <a:r>
                <a:rPr lang="en-US" altLang="zh-CN" sz="2400" dirty="0">
                  <a:solidFill>
                    <a:prstClr val="white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4</a:t>
              </a:r>
              <a:endParaRPr lang="en-US" sz="2400" dirty="0">
                <a:solidFill>
                  <a:prstClr val="white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1043608" y="964527"/>
              <a:ext cx="8064896" cy="4979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400" b="1" dirty="0">
                  <a:latin typeface="Microsoft YaHei" charset="-122"/>
                  <a:ea typeface="Microsoft YaHei" charset="-122"/>
                  <a:cs typeface="Microsoft YaHei" charset="-122"/>
                </a:rPr>
                <a:t>返回栈顶元素，不出栈</a:t>
              </a:r>
            </a:p>
          </p:txBody>
        </p:sp>
        <p:cxnSp>
          <p:nvCxnSpPr>
            <p:cNvPr id="20" name="直线连接符 19"/>
            <p:cNvCxnSpPr/>
            <p:nvPr/>
          </p:nvCxnSpPr>
          <p:spPr>
            <a:xfrm>
              <a:off x="899592" y="1052736"/>
              <a:ext cx="0" cy="72008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矩形 20"/>
            <p:cNvSpPr/>
            <p:nvPr/>
          </p:nvSpPr>
          <p:spPr>
            <a:xfrm>
              <a:off x="1043608" y="1377345"/>
              <a:ext cx="8064896" cy="4979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endParaRPr lang="zh-CN" altLang="en-US" sz="2400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914" y="1476947"/>
            <a:ext cx="6308906" cy="2830612"/>
          </a:xfrm>
          <a:prstGeom prst="rect">
            <a:avLst/>
          </a:prstGeom>
        </p:spPr>
      </p:pic>
      <p:grpSp>
        <p:nvGrpSpPr>
          <p:cNvPr id="12" name="组 11"/>
          <p:cNvGrpSpPr/>
          <p:nvPr/>
        </p:nvGrpSpPr>
        <p:grpSpPr>
          <a:xfrm>
            <a:off x="179512" y="4307559"/>
            <a:ext cx="8928992" cy="910775"/>
            <a:chOff x="179512" y="964527"/>
            <a:chExt cx="8928992" cy="910775"/>
          </a:xfrm>
        </p:grpSpPr>
        <p:sp>
          <p:nvSpPr>
            <p:cNvPr id="13" name="Rounded Rectangle 6"/>
            <p:cNvSpPr/>
            <p:nvPr/>
          </p:nvSpPr>
          <p:spPr>
            <a:xfrm>
              <a:off x="179512" y="1052736"/>
              <a:ext cx="573588" cy="573588"/>
            </a:xfrm>
            <a:prstGeom prst="roundRect">
              <a:avLst/>
            </a:prstGeom>
            <a:solidFill>
              <a:srgbClr val="02BA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914377"/>
              <a:r>
                <a:rPr lang="en-US" altLang="zh-CN" sz="2400" dirty="0">
                  <a:solidFill>
                    <a:prstClr val="white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5</a:t>
              </a:r>
              <a:endParaRPr lang="en-US" sz="2400" dirty="0">
                <a:solidFill>
                  <a:prstClr val="white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1043608" y="964527"/>
              <a:ext cx="8064896" cy="4979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400" b="1" dirty="0">
                  <a:latin typeface="Microsoft YaHei" charset="-122"/>
                  <a:ea typeface="Microsoft YaHei" charset="-122"/>
                  <a:cs typeface="Microsoft YaHei" charset="-122"/>
                </a:rPr>
                <a:t>判断栈是否为空</a:t>
              </a:r>
            </a:p>
          </p:txBody>
        </p:sp>
        <p:cxnSp>
          <p:nvCxnSpPr>
            <p:cNvPr id="15" name="直线连接符 14"/>
            <p:cNvCxnSpPr/>
            <p:nvPr/>
          </p:nvCxnSpPr>
          <p:spPr>
            <a:xfrm>
              <a:off x="899592" y="1052736"/>
              <a:ext cx="0" cy="72008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矩形 15"/>
            <p:cNvSpPr/>
            <p:nvPr/>
          </p:nvSpPr>
          <p:spPr>
            <a:xfrm>
              <a:off x="1043608" y="1377345"/>
              <a:ext cx="8064896" cy="4979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endParaRPr lang="zh-CN" altLang="en-US" sz="2400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3892" y="4998236"/>
            <a:ext cx="6443496" cy="1599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01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4</a:t>
            </a:r>
            <a:r>
              <a:rPr kumimoji="1" lang="zh-CN" altLang="en-US" dirty="0"/>
              <a:t> 栈的链接存储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grpSp>
        <p:nvGrpSpPr>
          <p:cNvPr id="17" name="组 16"/>
          <p:cNvGrpSpPr/>
          <p:nvPr/>
        </p:nvGrpSpPr>
        <p:grpSpPr>
          <a:xfrm>
            <a:off x="179512" y="964527"/>
            <a:ext cx="8928992" cy="910775"/>
            <a:chOff x="179512" y="964527"/>
            <a:chExt cx="8928992" cy="910775"/>
          </a:xfrm>
        </p:grpSpPr>
        <p:sp>
          <p:nvSpPr>
            <p:cNvPr id="18" name="Rounded Rectangle 6"/>
            <p:cNvSpPr/>
            <p:nvPr/>
          </p:nvSpPr>
          <p:spPr>
            <a:xfrm>
              <a:off x="179512" y="1052736"/>
              <a:ext cx="573588" cy="573588"/>
            </a:xfrm>
            <a:prstGeom prst="roundRect">
              <a:avLst/>
            </a:prstGeom>
            <a:solidFill>
              <a:srgbClr val="02BA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914377"/>
              <a:r>
                <a:rPr lang="en-US" altLang="zh-CN" sz="2400" dirty="0">
                  <a:solidFill>
                    <a:prstClr val="white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6</a:t>
              </a:r>
              <a:endParaRPr lang="en-US" sz="2400" dirty="0">
                <a:solidFill>
                  <a:prstClr val="white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1043608" y="964527"/>
              <a:ext cx="8064896" cy="4979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400" b="1" dirty="0">
                  <a:latin typeface="Microsoft YaHei" charset="-122"/>
                  <a:ea typeface="Microsoft YaHei" charset="-122"/>
                  <a:cs typeface="Microsoft YaHei" charset="-122"/>
                </a:rPr>
                <a:t>清空链栈</a:t>
              </a:r>
            </a:p>
          </p:txBody>
        </p:sp>
        <p:cxnSp>
          <p:nvCxnSpPr>
            <p:cNvPr id="20" name="直线连接符 19"/>
            <p:cNvCxnSpPr/>
            <p:nvPr/>
          </p:nvCxnSpPr>
          <p:spPr>
            <a:xfrm>
              <a:off x="899592" y="1052736"/>
              <a:ext cx="0" cy="72008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矩形 20"/>
            <p:cNvSpPr/>
            <p:nvPr/>
          </p:nvSpPr>
          <p:spPr>
            <a:xfrm>
              <a:off x="1043608" y="1377345"/>
              <a:ext cx="8064896" cy="4979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endParaRPr lang="zh-CN" altLang="en-US" sz="2400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579" y="2204864"/>
            <a:ext cx="7023100" cy="360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207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主要内容</a:t>
            </a:r>
          </a:p>
        </p:txBody>
      </p:sp>
      <p:grpSp>
        <p:nvGrpSpPr>
          <p:cNvPr id="6" name="组 5"/>
          <p:cNvGrpSpPr/>
          <p:nvPr/>
        </p:nvGrpSpPr>
        <p:grpSpPr>
          <a:xfrm>
            <a:off x="1331640" y="2708920"/>
            <a:ext cx="7128792" cy="648072"/>
            <a:chOff x="1417600" y="1628800"/>
            <a:chExt cx="6624736" cy="648072"/>
          </a:xfrm>
        </p:grpSpPr>
        <p:sp>
          <p:nvSpPr>
            <p:cNvPr id="4" name="矩形 6"/>
            <p:cNvSpPr/>
            <p:nvPr/>
          </p:nvSpPr>
          <p:spPr>
            <a:xfrm>
              <a:off x="2051720" y="1628800"/>
              <a:ext cx="5990616" cy="648072"/>
            </a:xfrm>
            <a:custGeom>
              <a:avLst/>
              <a:gdLst>
                <a:gd name="connsiteX0" fmla="*/ 0 w 2736304"/>
                <a:gd name="connsiteY0" fmla="*/ 0 h 864096"/>
                <a:gd name="connsiteX1" fmla="*/ 2736304 w 2736304"/>
                <a:gd name="connsiteY1" fmla="*/ 0 h 864096"/>
                <a:gd name="connsiteX2" fmla="*/ 2736304 w 2736304"/>
                <a:gd name="connsiteY2" fmla="*/ 864096 h 864096"/>
                <a:gd name="connsiteX3" fmla="*/ 0 w 2736304"/>
                <a:gd name="connsiteY3" fmla="*/ 864096 h 864096"/>
                <a:gd name="connsiteX4" fmla="*/ 0 w 2736304"/>
                <a:gd name="connsiteY4" fmla="*/ 0 h 864096"/>
                <a:gd name="connsiteX0" fmla="*/ 0 w 2762515"/>
                <a:gd name="connsiteY0" fmla="*/ 27856 h 891952"/>
                <a:gd name="connsiteX1" fmla="*/ 2736304 w 2762515"/>
                <a:gd name="connsiteY1" fmla="*/ 27856 h 891952"/>
                <a:gd name="connsiteX2" fmla="*/ 2762515 w 2762515"/>
                <a:gd name="connsiteY2" fmla="*/ 0 h 891952"/>
                <a:gd name="connsiteX3" fmla="*/ 2736304 w 2762515"/>
                <a:gd name="connsiteY3" fmla="*/ 891952 h 891952"/>
                <a:gd name="connsiteX4" fmla="*/ 0 w 2762515"/>
                <a:gd name="connsiteY4" fmla="*/ 891952 h 891952"/>
                <a:gd name="connsiteX5" fmla="*/ 0 w 2762515"/>
                <a:gd name="connsiteY5" fmla="*/ 27856 h 891952"/>
                <a:gd name="connsiteX0" fmla="*/ 0 w 2736304"/>
                <a:gd name="connsiteY0" fmla="*/ 0 h 864096"/>
                <a:gd name="connsiteX1" fmla="*/ 2736304 w 2736304"/>
                <a:gd name="connsiteY1" fmla="*/ 0 h 864096"/>
                <a:gd name="connsiteX2" fmla="*/ 2544800 w 2736304"/>
                <a:gd name="connsiteY2" fmla="*/ 393059 h 864096"/>
                <a:gd name="connsiteX3" fmla="*/ 2736304 w 2736304"/>
                <a:gd name="connsiteY3" fmla="*/ 864096 h 864096"/>
                <a:gd name="connsiteX4" fmla="*/ 0 w 2736304"/>
                <a:gd name="connsiteY4" fmla="*/ 864096 h 864096"/>
                <a:gd name="connsiteX5" fmla="*/ 0 w 2736304"/>
                <a:gd name="connsiteY5" fmla="*/ 0 h 864096"/>
                <a:gd name="connsiteX0" fmla="*/ 0 w 2736304"/>
                <a:gd name="connsiteY0" fmla="*/ 0 h 864096"/>
                <a:gd name="connsiteX1" fmla="*/ 2736304 w 2736304"/>
                <a:gd name="connsiteY1" fmla="*/ 0 h 864096"/>
                <a:gd name="connsiteX2" fmla="*/ 2544800 w 2736304"/>
                <a:gd name="connsiteY2" fmla="*/ 465631 h 864096"/>
                <a:gd name="connsiteX3" fmla="*/ 2736304 w 2736304"/>
                <a:gd name="connsiteY3" fmla="*/ 864096 h 864096"/>
                <a:gd name="connsiteX4" fmla="*/ 0 w 2736304"/>
                <a:gd name="connsiteY4" fmla="*/ 864096 h 864096"/>
                <a:gd name="connsiteX5" fmla="*/ 0 w 2736304"/>
                <a:gd name="connsiteY5" fmla="*/ 0 h 86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36304" h="864096">
                  <a:moveTo>
                    <a:pt x="0" y="0"/>
                  </a:moveTo>
                  <a:lnTo>
                    <a:pt x="2736304" y="0"/>
                  </a:lnTo>
                  <a:lnTo>
                    <a:pt x="2544800" y="465631"/>
                  </a:lnTo>
                  <a:lnTo>
                    <a:pt x="2736304" y="864096"/>
                  </a:lnTo>
                  <a:lnTo>
                    <a:pt x="0" y="8640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2400" dirty="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rPr>
                <a:t>  知识点</a:t>
              </a:r>
              <a:r>
                <a:rPr lang="en-US" altLang="zh-CN" sz="2400" dirty="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rPr>
                <a:t>2</a:t>
              </a:r>
              <a:r>
                <a:rPr lang="zh-CN" altLang="en-US" sz="2400" dirty="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rPr>
                <a:t>：队列</a:t>
              </a:r>
            </a:p>
          </p:txBody>
        </p:sp>
        <p:sp>
          <p:nvSpPr>
            <p:cNvPr id="5" name="矩形 4"/>
            <p:cNvSpPr/>
            <p:nvPr/>
          </p:nvSpPr>
          <p:spPr>
            <a:xfrm>
              <a:off x="1417600" y="1628800"/>
              <a:ext cx="796316" cy="648072"/>
            </a:xfrm>
            <a:custGeom>
              <a:avLst/>
              <a:gdLst/>
              <a:ahLst/>
              <a:cxnLst/>
              <a:rect l="l" t="t" r="r" b="b"/>
              <a:pathLst>
                <a:path w="796316" h="864096">
                  <a:moveTo>
                    <a:pt x="0" y="0"/>
                  </a:moveTo>
                  <a:lnTo>
                    <a:pt x="648072" y="0"/>
                  </a:lnTo>
                  <a:lnTo>
                    <a:pt x="648072" y="328277"/>
                  </a:lnTo>
                  <a:lnTo>
                    <a:pt x="796316" y="432048"/>
                  </a:lnTo>
                  <a:lnTo>
                    <a:pt x="648072" y="535818"/>
                  </a:lnTo>
                  <a:lnTo>
                    <a:pt x="648072" y="864096"/>
                  </a:lnTo>
                  <a:lnTo>
                    <a:pt x="0" y="864096"/>
                  </a:ln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latin typeface="Arial" pitchFamily="34" charset="0"/>
                  <a:cs typeface="Arial" pitchFamily="34" charset="0"/>
                </a:rPr>
                <a:t>2</a:t>
              </a:r>
              <a:endParaRPr lang="zh-CN" altLang="en-US" sz="2400" dirty="0"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7" name="组 6"/>
          <p:cNvGrpSpPr/>
          <p:nvPr/>
        </p:nvGrpSpPr>
        <p:grpSpPr>
          <a:xfrm>
            <a:off x="1331640" y="1844824"/>
            <a:ext cx="7128792" cy="648072"/>
            <a:chOff x="1417600" y="1628800"/>
            <a:chExt cx="6624736" cy="648072"/>
          </a:xfrm>
        </p:grpSpPr>
        <p:sp>
          <p:nvSpPr>
            <p:cNvPr id="8" name="矩形 6"/>
            <p:cNvSpPr/>
            <p:nvPr/>
          </p:nvSpPr>
          <p:spPr>
            <a:xfrm>
              <a:off x="2051720" y="1628800"/>
              <a:ext cx="5990616" cy="648072"/>
            </a:xfrm>
            <a:custGeom>
              <a:avLst/>
              <a:gdLst>
                <a:gd name="connsiteX0" fmla="*/ 0 w 2736304"/>
                <a:gd name="connsiteY0" fmla="*/ 0 h 864096"/>
                <a:gd name="connsiteX1" fmla="*/ 2736304 w 2736304"/>
                <a:gd name="connsiteY1" fmla="*/ 0 h 864096"/>
                <a:gd name="connsiteX2" fmla="*/ 2736304 w 2736304"/>
                <a:gd name="connsiteY2" fmla="*/ 864096 h 864096"/>
                <a:gd name="connsiteX3" fmla="*/ 0 w 2736304"/>
                <a:gd name="connsiteY3" fmla="*/ 864096 h 864096"/>
                <a:gd name="connsiteX4" fmla="*/ 0 w 2736304"/>
                <a:gd name="connsiteY4" fmla="*/ 0 h 864096"/>
                <a:gd name="connsiteX0" fmla="*/ 0 w 2762515"/>
                <a:gd name="connsiteY0" fmla="*/ 27856 h 891952"/>
                <a:gd name="connsiteX1" fmla="*/ 2736304 w 2762515"/>
                <a:gd name="connsiteY1" fmla="*/ 27856 h 891952"/>
                <a:gd name="connsiteX2" fmla="*/ 2762515 w 2762515"/>
                <a:gd name="connsiteY2" fmla="*/ 0 h 891952"/>
                <a:gd name="connsiteX3" fmla="*/ 2736304 w 2762515"/>
                <a:gd name="connsiteY3" fmla="*/ 891952 h 891952"/>
                <a:gd name="connsiteX4" fmla="*/ 0 w 2762515"/>
                <a:gd name="connsiteY4" fmla="*/ 891952 h 891952"/>
                <a:gd name="connsiteX5" fmla="*/ 0 w 2762515"/>
                <a:gd name="connsiteY5" fmla="*/ 27856 h 891952"/>
                <a:gd name="connsiteX0" fmla="*/ 0 w 2736304"/>
                <a:gd name="connsiteY0" fmla="*/ 0 h 864096"/>
                <a:gd name="connsiteX1" fmla="*/ 2736304 w 2736304"/>
                <a:gd name="connsiteY1" fmla="*/ 0 h 864096"/>
                <a:gd name="connsiteX2" fmla="*/ 2544800 w 2736304"/>
                <a:gd name="connsiteY2" fmla="*/ 393059 h 864096"/>
                <a:gd name="connsiteX3" fmla="*/ 2736304 w 2736304"/>
                <a:gd name="connsiteY3" fmla="*/ 864096 h 864096"/>
                <a:gd name="connsiteX4" fmla="*/ 0 w 2736304"/>
                <a:gd name="connsiteY4" fmla="*/ 864096 h 864096"/>
                <a:gd name="connsiteX5" fmla="*/ 0 w 2736304"/>
                <a:gd name="connsiteY5" fmla="*/ 0 h 864096"/>
                <a:gd name="connsiteX0" fmla="*/ 0 w 2736304"/>
                <a:gd name="connsiteY0" fmla="*/ 0 h 864096"/>
                <a:gd name="connsiteX1" fmla="*/ 2736304 w 2736304"/>
                <a:gd name="connsiteY1" fmla="*/ 0 h 864096"/>
                <a:gd name="connsiteX2" fmla="*/ 2544800 w 2736304"/>
                <a:gd name="connsiteY2" fmla="*/ 465631 h 864096"/>
                <a:gd name="connsiteX3" fmla="*/ 2736304 w 2736304"/>
                <a:gd name="connsiteY3" fmla="*/ 864096 h 864096"/>
                <a:gd name="connsiteX4" fmla="*/ 0 w 2736304"/>
                <a:gd name="connsiteY4" fmla="*/ 864096 h 864096"/>
                <a:gd name="connsiteX5" fmla="*/ 0 w 2736304"/>
                <a:gd name="connsiteY5" fmla="*/ 0 h 86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36304" h="864096">
                  <a:moveTo>
                    <a:pt x="0" y="0"/>
                  </a:moveTo>
                  <a:lnTo>
                    <a:pt x="2736304" y="0"/>
                  </a:lnTo>
                  <a:lnTo>
                    <a:pt x="2544800" y="465631"/>
                  </a:lnTo>
                  <a:lnTo>
                    <a:pt x="2736304" y="864096"/>
                  </a:lnTo>
                  <a:lnTo>
                    <a:pt x="0" y="8640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3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2400" dirty="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rPr>
                <a:t>  </a:t>
              </a:r>
              <a:r>
                <a:rPr lang="zh-CN" altLang="zh-CN" sz="2400" dirty="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rPr>
                <a:t>知识点</a:t>
              </a:r>
              <a:r>
                <a:rPr lang="en-US" altLang="zh-CN" sz="2400" dirty="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rPr>
                <a:t>1</a:t>
              </a:r>
              <a:r>
                <a:rPr lang="zh-CN" altLang="zh-CN" sz="2400" dirty="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rPr>
                <a:t>：</a:t>
              </a:r>
              <a:r>
                <a:rPr lang="zh-CN" altLang="en-US" sz="2400" dirty="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rPr>
                <a:t>栈</a:t>
              </a:r>
            </a:p>
          </p:txBody>
        </p:sp>
        <p:sp>
          <p:nvSpPr>
            <p:cNvPr id="9" name="矩形 4"/>
            <p:cNvSpPr/>
            <p:nvPr/>
          </p:nvSpPr>
          <p:spPr>
            <a:xfrm>
              <a:off x="1417600" y="1628800"/>
              <a:ext cx="796316" cy="648072"/>
            </a:xfrm>
            <a:custGeom>
              <a:avLst/>
              <a:gdLst/>
              <a:ahLst/>
              <a:cxnLst/>
              <a:rect l="l" t="t" r="r" b="b"/>
              <a:pathLst>
                <a:path w="796316" h="864096">
                  <a:moveTo>
                    <a:pt x="0" y="0"/>
                  </a:moveTo>
                  <a:lnTo>
                    <a:pt x="648072" y="0"/>
                  </a:lnTo>
                  <a:lnTo>
                    <a:pt x="648072" y="328277"/>
                  </a:lnTo>
                  <a:lnTo>
                    <a:pt x="796316" y="432048"/>
                  </a:lnTo>
                  <a:lnTo>
                    <a:pt x="648072" y="535818"/>
                  </a:lnTo>
                  <a:lnTo>
                    <a:pt x="648072" y="864096"/>
                  </a:lnTo>
                  <a:lnTo>
                    <a:pt x="0" y="864096"/>
                  </a:lnTo>
                  <a:close/>
                </a:path>
              </a:pathLst>
            </a:custGeom>
            <a:solidFill>
              <a:srgbClr val="6194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latin typeface="Arial" pitchFamily="34" charset="0"/>
                  <a:cs typeface="Arial" pitchFamily="34" charset="0"/>
                </a:rPr>
                <a:t>1</a:t>
              </a:r>
              <a:endParaRPr lang="zh-CN" altLang="en-US" sz="2400" dirty="0"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8379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5</a:t>
            </a:r>
            <a:r>
              <a:rPr kumimoji="1" lang="zh-CN" altLang="en-US" dirty="0"/>
              <a:t> 栈的应用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/>
              <a:t>2</a:t>
            </a:r>
            <a:endParaRPr kumimoji="1" lang="zh-CN" altLang="en-US" dirty="0"/>
          </a:p>
        </p:txBody>
      </p:sp>
      <p:grpSp>
        <p:nvGrpSpPr>
          <p:cNvPr id="12" name="组 11"/>
          <p:cNvGrpSpPr/>
          <p:nvPr/>
        </p:nvGrpSpPr>
        <p:grpSpPr>
          <a:xfrm>
            <a:off x="179512" y="964527"/>
            <a:ext cx="8928992" cy="910775"/>
            <a:chOff x="179512" y="964527"/>
            <a:chExt cx="8928992" cy="910775"/>
          </a:xfrm>
        </p:grpSpPr>
        <p:sp>
          <p:nvSpPr>
            <p:cNvPr id="37" name="Rounded Rectangle 6"/>
            <p:cNvSpPr/>
            <p:nvPr/>
          </p:nvSpPr>
          <p:spPr>
            <a:xfrm>
              <a:off x="179512" y="1052736"/>
              <a:ext cx="573588" cy="573588"/>
            </a:xfrm>
            <a:prstGeom prst="roundRect">
              <a:avLst/>
            </a:prstGeom>
            <a:solidFill>
              <a:srgbClr val="02BA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914377"/>
              <a:r>
                <a:rPr lang="zh-CN" altLang="en-US" sz="2400" dirty="0">
                  <a:solidFill>
                    <a:prstClr val="white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例</a:t>
              </a:r>
              <a:endParaRPr lang="en-US" sz="2400" dirty="0">
                <a:solidFill>
                  <a:prstClr val="white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1043608" y="964527"/>
              <a:ext cx="8064896" cy="4979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400" b="1" dirty="0">
                  <a:latin typeface="Microsoft YaHei" charset="-122"/>
                  <a:ea typeface="Microsoft YaHei" charset="-122"/>
                  <a:cs typeface="Microsoft YaHei" charset="-122"/>
                </a:rPr>
                <a:t>键盘输入逆序输出</a:t>
              </a:r>
            </a:p>
          </p:txBody>
        </p:sp>
        <p:cxnSp>
          <p:nvCxnSpPr>
            <p:cNvPr id="39" name="直线连接符 38"/>
            <p:cNvCxnSpPr/>
            <p:nvPr/>
          </p:nvCxnSpPr>
          <p:spPr>
            <a:xfrm>
              <a:off x="899592" y="1052736"/>
              <a:ext cx="0" cy="72008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矩形 39"/>
            <p:cNvSpPr/>
            <p:nvPr/>
          </p:nvSpPr>
          <p:spPr>
            <a:xfrm>
              <a:off x="1043608" y="1377345"/>
              <a:ext cx="8064896" cy="4979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400" dirty="0">
                  <a:latin typeface="Microsoft YaHei" charset="-122"/>
                  <a:ea typeface="Microsoft YaHei" charset="-122"/>
                  <a:cs typeface="Microsoft YaHei" charset="-122"/>
                </a:rPr>
                <a:t>从键盘上输入一批整数，然后按照相反次序输出。</a:t>
              </a:r>
            </a:p>
          </p:txBody>
        </p:sp>
      </p:grpSp>
      <p:sp>
        <p:nvSpPr>
          <p:cNvPr id="11" name="Freeform 111"/>
          <p:cNvSpPr>
            <a:spLocks noEditPoints="1"/>
          </p:cNvSpPr>
          <p:nvPr/>
        </p:nvSpPr>
        <p:spPr bwMode="auto">
          <a:xfrm>
            <a:off x="268742" y="5984596"/>
            <a:ext cx="420611" cy="423619"/>
          </a:xfrm>
          <a:custGeom>
            <a:avLst/>
            <a:gdLst/>
            <a:ahLst/>
            <a:cxnLst>
              <a:cxn ang="0">
                <a:pos x="36" y="38"/>
              </a:cxn>
              <a:cxn ang="0">
                <a:pos x="5" y="38"/>
              </a:cxn>
              <a:cxn ang="0">
                <a:pos x="0" y="45"/>
              </a:cxn>
              <a:cxn ang="0">
                <a:pos x="0" y="69"/>
              </a:cxn>
              <a:cxn ang="0">
                <a:pos x="9" y="74"/>
              </a:cxn>
              <a:cxn ang="0">
                <a:pos x="9" y="94"/>
              </a:cxn>
              <a:cxn ang="0">
                <a:pos x="1" y="96"/>
              </a:cxn>
              <a:cxn ang="0">
                <a:pos x="0" y="121"/>
              </a:cxn>
              <a:cxn ang="0">
                <a:pos x="1" y="128"/>
              </a:cxn>
              <a:cxn ang="0">
                <a:pos x="36" y="130"/>
              </a:cxn>
              <a:cxn ang="0">
                <a:pos x="9" y="150"/>
              </a:cxn>
              <a:cxn ang="0">
                <a:pos x="0" y="156"/>
              </a:cxn>
              <a:cxn ang="0">
                <a:pos x="0" y="177"/>
              </a:cxn>
              <a:cxn ang="0">
                <a:pos x="5" y="186"/>
              </a:cxn>
              <a:cxn ang="0">
                <a:pos x="36" y="206"/>
              </a:cxn>
              <a:cxn ang="0">
                <a:pos x="5" y="206"/>
              </a:cxn>
              <a:cxn ang="0">
                <a:pos x="0" y="215"/>
              </a:cxn>
              <a:cxn ang="0">
                <a:pos x="0" y="237"/>
              </a:cxn>
              <a:cxn ang="0">
                <a:pos x="9" y="243"/>
              </a:cxn>
              <a:cxn ang="0">
                <a:pos x="262" y="281"/>
              </a:cxn>
              <a:cxn ang="0">
                <a:pos x="275" y="275"/>
              </a:cxn>
              <a:cxn ang="0">
                <a:pos x="281" y="18"/>
              </a:cxn>
              <a:cxn ang="0">
                <a:pos x="275" y="5"/>
              </a:cxn>
              <a:cxn ang="0">
                <a:pos x="262" y="0"/>
              </a:cxn>
              <a:cxn ang="0">
                <a:pos x="56" y="243"/>
              </a:cxn>
              <a:cxn ang="0">
                <a:pos x="69" y="243"/>
              </a:cxn>
              <a:cxn ang="0">
                <a:pos x="74" y="234"/>
              </a:cxn>
              <a:cxn ang="0">
                <a:pos x="74" y="212"/>
              </a:cxn>
              <a:cxn ang="0">
                <a:pos x="65" y="206"/>
              </a:cxn>
              <a:cxn ang="0">
                <a:pos x="65" y="186"/>
              </a:cxn>
              <a:cxn ang="0">
                <a:pos x="72" y="185"/>
              </a:cxn>
              <a:cxn ang="0">
                <a:pos x="74" y="159"/>
              </a:cxn>
              <a:cxn ang="0">
                <a:pos x="72" y="152"/>
              </a:cxn>
              <a:cxn ang="0">
                <a:pos x="56" y="150"/>
              </a:cxn>
              <a:cxn ang="0">
                <a:pos x="65" y="130"/>
              </a:cxn>
              <a:cxn ang="0">
                <a:pos x="74" y="125"/>
              </a:cxn>
              <a:cxn ang="0">
                <a:pos x="74" y="103"/>
              </a:cxn>
              <a:cxn ang="0">
                <a:pos x="69" y="94"/>
              </a:cxn>
              <a:cxn ang="0">
                <a:pos x="56" y="74"/>
              </a:cxn>
              <a:cxn ang="0">
                <a:pos x="69" y="74"/>
              </a:cxn>
              <a:cxn ang="0">
                <a:pos x="74" y="65"/>
              </a:cxn>
              <a:cxn ang="0">
                <a:pos x="74" y="41"/>
              </a:cxn>
              <a:cxn ang="0">
                <a:pos x="65" y="38"/>
              </a:cxn>
              <a:cxn ang="0">
                <a:pos x="92" y="18"/>
              </a:cxn>
            </a:cxnLst>
            <a:rect l="0" t="0" r="r" b="b"/>
            <a:pathLst>
              <a:path w="281" h="281">
                <a:moveTo>
                  <a:pt x="262" y="0"/>
                </a:moveTo>
                <a:lnTo>
                  <a:pt x="36" y="0"/>
                </a:lnTo>
                <a:lnTo>
                  <a:pt x="36" y="38"/>
                </a:lnTo>
                <a:lnTo>
                  <a:pt x="9" y="38"/>
                </a:lnTo>
                <a:lnTo>
                  <a:pt x="9" y="38"/>
                </a:lnTo>
                <a:lnTo>
                  <a:pt x="5" y="38"/>
                </a:lnTo>
                <a:lnTo>
                  <a:pt x="1" y="40"/>
                </a:lnTo>
                <a:lnTo>
                  <a:pt x="0" y="41"/>
                </a:lnTo>
                <a:lnTo>
                  <a:pt x="0" y="45"/>
                </a:lnTo>
                <a:lnTo>
                  <a:pt x="0" y="65"/>
                </a:lnTo>
                <a:lnTo>
                  <a:pt x="0" y="65"/>
                </a:lnTo>
                <a:lnTo>
                  <a:pt x="0" y="69"/>
                </a:lnTo>
                <a:lnTo>
                  <a:pt x="1" y="72"/>
                </a:lnTo>
                <a:lnTo>
                  <a:pt x="5" y="74"/>
                </a:lnTo>
                <a:lnTo>
                  <a:pt x="9" y="74"/>
                </a:lnTo>
                <a:lnTo>
                  <a:pt x="36" y="74"/>
                </a:lnTo>
                <a:lnTo>
                  <a:pt x="36" y="94"/>
                </a:lnTo>
                <a:lnTo>
                  <a:pt x="9" y="94"/>
                </a:lnTo>
                <a:lnTo>
                  <a:pt x="9" y="94"/>
                </a:lnTo>
                <a:lnTo>
                  <a:pt x="5" y="94"/>
                </a:lnTo>
                <a:lnTo>
                  <a:pt x="1" y="96"/>
                </a:lnTo>
                <a:lnTo>
                  <a:pt x="0" y="99"/>
                </a:lnTo>
                <a:lnTo>
                  <a:pt x="0" y="103"/>
                </a:lnTo>
                <a:lnTo>
                  <a:pt x="0" y="121"/>
                </a:lnTo>
                <a:lnTo>
                  <a:pt x="0" y="121"/>
                </a:lnTo>
                <a:lnTo>
                  <a:pt x="0" y="125"/>
                </a:lnTo>
                <a:lnTo>
                  <a:pt x="1" y="128"/>
                </a:lnTo>
                <a:lnTo>
                  <a:pt x="5" y="130"/>
                </a:lnTo>
                <a:lnTo>
                  <a:pt x="9" y="130"/>
                </a:lnTo>
                <a:lnTo>
                  <a:pt x="36" y="130"/>
                </a:lnTo>
                <a:lnTo>
                  <a:pt x="36" y="150"/>
                </a:lnTo>
                <a:lnTo>
                  <a:pt x="9" y="150"/>
                </a:lnTo>
                <a:lnTo>
                  <a:pt x="9" y="150"/>
                </a:lnTo>
                <a:lnTo>
                  <a:pt x="5" y="150"/>
                </a:lnTo>
                <a:lnTo>
                  <a:pt x="1" y="152"/>
                </a:lnTo>
                <a:lnTo>
                  <a:pt x="0" y="156"/>
                </a:lnTo>
                <a:lnTo>
                  <a:pt x="0" y="159"/>
                </a:lnTo>
                <a:lnTo>
                  <a:pt x="0" y="177"/>
                </a:lnTo>
                <a:lnTo>
                  <a:pt x="0" y="177"/>
                </a:lnTo>
                <a:lnTo>
                  <a:pt x="0" y="181"/>
                </a:lnTo>
                <a:lnTo>
                  <a:pt x="1" y="185"/>
                </a:lnTo>
                <a:lnTo>
                  <a:pt x="5" y="186"/>
                </a:lnTo>
                <a:lnTo>
                  <a:pt x="9" y="186"/>
                </a:lnTo>
                <a:lnTo>
                  <a:pt x="36" y="186"/>
                </a:lnTo>
                <a:lnTo>
                  <a:pt x="36" y="206"/>
                </a:lnTo>
                <a:lnTo>
                  <a:pt x="9" y="206"/>
                </a:lnTo>
                <a:lnTo>
                  <a:pt x="9" y="206"/>
                </a:lnTo>
                <a:lnTo>
                  <a:pt x="5" y="206"/>
                </a:lnTo>
                <a:lnTo>
                  <a:pt x="1" y="208"/>
                </a:lnTo>
                <a:lnTo>
                  <a:pt x="0" y="212"/>
                </a:lnTo>
                <a:lnTo>
                  <a:pt x="0" y="215"/>
                </a:lnTo>
                <a:lnTo>
                  <a:pt x="0" y="234"/>
                </a:lnTo>
                <a:lnTo>
                  <a:pt x="0" y="234"/>
                </a:lnTo>
                <a:lnTo>
                  <a:pt x="0" y="237"/>
                </a:lnTo>
                <a:lnTo>
                  <a:pt x="1" y="241"/>
                </a:lnTo>
                <a:lnTo>
                  <a:pt x="5" y="243"/>
                </a:lnTo>
                <a:lnTo>
                  <a:pt x="9" y="243"/>
                </a:lnTo>
                <a:lnTo>
                  <a:pt x="36" y="243"/>
                </a:lnTo>
                <a:lnTo>
                  <a:pt x="36" y="281"/>
                </a:lnTo>
                <a:lnTo>
                  <a:pt x="262" y="281"/>
                </a:lnTo>
                <a:lnTo>
                  <a:pt x="262" y="281"/>
                </a:lnTo>
                <a:lnTo>
                  <a:pt x="270" y="279"/>
                </a:lnTo>
                <a:lnTo>
                  <a:pt x="275" y="275"/>
                </a:lnTo>
                <a:lnTo>
                  <a:pt x="279" y="270"/>
                </a:lnTo>
                <a:lnTo>
                  <a:pt x="281" y="261"/>
                </a:lnTo>
                <a:lnTo>
                  <a:pt x="281" y="18"/>
                </a:lnTo>
                <a:lnTo>
                  <a:pt x="281" y="18"/>
                </a:lnTo>
                <a:lnTo>
                  <a:pt x="279" y="11"/>
                </a:lnTo>
                <a:lnTo>
                  <a:pt x="275" y="5"/>
                </a:lnTo>
                <a:lnTo>
                  <a:pt x="270" y="1"/>
                </a:lnTo>
                <a:lnTo>
                  <a:pt x="262" y="0"/>
                </a:lnTo>
                <a:lnTo>
                  <a:pt x="262" y="0"/>
                </a:lnTo>
                <a:close/>
                <a:moveTo>
                  <a:pt x="92" y="263"/>
                </a:moveTo>
                <a:lnTo>
                  <a:pt x="56" y="263"/>
                </a:lnTo>
                <a:lnTo>
                  <a:pt x="56" y="243"/>
                </a:lnTo>
                <a:lnTo>
                  <a:pt x="65" y="243"/>
                </a:lnTo>
                <a:lnTo>
                  <a:pt x="65" y="243"/>
                </a:lnTo>
                <a:lnTo>
                  <a:pt x="69" y="243"/>
                </a:lnTo>
                <a:lnTo>
                  <a:pt x="72" y="241"/>
                </a:lnTo>
                <a:lnTo>
                  <a:pt x="74" y="237"/>
                </a:lnTo>
                <a:lnTo>
                  <a:pt x="74" y="234"/>
                </a:lnTo>
                <a:lnTo>
                  <a:pt x="74" y="215"/>
                </a:lnTo>
                <a:lnTo>
                  <a:pt x="74" y="215"/>
                </a:lnTo>
                <a:lnTo>
                  <a:pt x="74" y="212"/>
                </a:lnTo>
                <a:lnTo>
                  <a:pt x="72" y="208"/>
                </a:lnTo>
                <a:lnTo>
                  <a:pt x="69" y="206"/>
                </a:lnTo>
                <a:lnTo>
                  <a:pt x="65" y="206"/>
                </a:lnTo>
                <a:lnTo>
                  <a:pt x="56" y="206"/>
                </a:lnTo>
                <a:lnTo>
                  <a:pt x="56" y="186"/>
                </a:lnTo>
                <a:lnTo>
                  <a:pt x="65" y="186"/>
                </a:lnTo>
                <a:lnTo>
                  <a:pt x="65" y="186"/>
                </a:lnTo>
                <a:lnTo>
                  <a:pt x="69" y="186"/>
                </a:lnTo>
                <a:lnTo>
                  <a:pt x="72" y="185"/>
                </a:lnTo>
                <a:lnTo>
                  <a:pt x="74" y="181"/>
                </a:lnTo>
                <a:lnTo>
                  <a:pt x="74" y="177"/>
                </a:lnTo>
                <a:lnTo>
                  <a:pt x="74" y="159"/>
                </a:lnTo>
                <a:lnTo>
                  <a:pt x="74" y="159"/>
                </a:lnTo>
                <a:lnTo>
                  <a:pt x="74" y="156"/>
                </a:lnTo>
                <a:lnTo>
                  <a:pt x="72" y="152"/>
                </a:lnTo>
                <a:lnTo>
                  <a:pt x="69" y="150"/>
                </a:lnTo>
                <a:lnTo>
                  <a:pt x="65" y="150"/>
                </a:lnTo>
                <a:lnTo>
                  <a:pt x="56" y="150"/>
                </a:lnTo>
                <a:lnTo>
                  <a:pt x="56" y="130"/>
                </a:lnTo>
                <a:lnTo>
                  <a:pt x="65" y="130"/>
                </a:lnTo>
                <a:lnTo>
                  <a:pt x="65" y="130"/>
                </a:lnTo>
                <a:lnTo>
                  <a:pt x="69" y="130"/>
                </a:lnTo>
                <a:lnTo>
                  <a:pt x="72" y="128"/>
                </a:lnTo>
                <a:lnTo>
                  <a:pt x="74" y="125"/>
                </a:lnTo>
                <a:lnTo>
                  <a:pt x="74" y="121"/>
                </a:lnTo>
                <a:lnTo>
                  <a:pt x="74" y="103"/>
                </a:lnTo>
                <a:lnTo>
                  <a:pt x="74" y="103"/>
                </a:lnTo>
                <a:lnTo>
                  <a:pt x="74" y="99"/>
                </a:lnTo>
                <a:lnTo>
                  <a:pt x="72" y="96"/>
                </a:lnTo>
                <a:lnTo>
                  <a:pt x="69" y="94"/>
                </a:lnTo>
                <a:lnTo>
                  <a:pt x="65" y="94"/>
                </a:lnTo>
                <a:lnTo>
                  <a:pt x="56" y="94"/>
                </a:lnTo>
                <a:lnTo>
                  <a:pt x="56" y="74"/>
                </a:lnTo>
                <a:lnTo>
                  <a:pt x="65" y="74"/>
                </a:lnTo>
                <a:lnTo>
                  <a:pt x="65" y="74"/>
                </a:lnTo>
                <a:lnTo>
                  <a:pt x="69" y="74"/>
                </a:lnTo>
                <a:lnTo>
                  <a:pt x="72" y="72"/>
                </a:lnTo>
                <a:lnTo>
                  <a:pt x="74" y="69"/>
                </a:lnTo>
                <a:lnTo>
                  <a:pt x="74" y="65"/>
                </a:lnTo>
                <a:lnTo>
                  <a:pt x="74" y="45"/>
                </a:lnTo>
                <a:lnTo>
                  <a:pt x="74" y="45"/>
                </a:lnTo>
                <a:lnTo>
                  <a:pt x="74" y="41"/>
                </a:lnTo>
                <a:lnTo>
                  <a:pt x="72" y="40"/>
                </a:lnTo>
                <a:lnTo>
                  <a:pt x="69" y="38"/>
                </a:lnTo>
                <a:lnTo>
                  <a:pt x="65" y="38"/>
                </a:lnTo>
                <a:lnTo>
                  <a:pt x="56" y="38"/>
                </a:lnTo>
                <a:lnTo>
                  <a:pt x="56" y="18"/>
                </a:lnTo>
                <a:lnTo>
                  <a:pt x="92" y="18"/>
                </a:lnTo>
                <a:lnTo>
                  <a:pt x="92" y="263"/>
                </a:lnTo>
                <a:close/>
              </a:path>
            </a:pathLst>
          </a:custGeom>
          <a:solidFill>
            <a:srgbClr val="8FC74D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defTabSz="914377"/>
            <a:endParaRPr lang="en-US" sz="2400">
              <a:solidFill>
                <a:srgbClr val="8FC74D"/>
              </a:solidFill>
              <a:latin typeface="+mj-ea"/>
              <a:ea typeface="+mj-ea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663411" y="6011739"/>
            <a:ext cx="19239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008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Ch3/Ch3-3.cpp</a:t>
            </a:r>
            <a:endParaRPr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587336" y="2852936"/>
            <a:ext cx="3856872" cy="720080"/>
          </a:xfrm>
          <a:prstGeom prst="rect">
            <a:avLst/>
          </a:prstGeom>
          <a:solidFill>
            <a:schemeClr val="bg1"/>
          </a:solidFill>
          <a:ln>
            <a:solidFill>
              <a:srgbClr val="01BA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键盘输入依次入栈</a:t>
            </a:r>
            <a:r>
              <a:rPr kumimoji="1" lang="zh-CN" altLang="en-US" sz="20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至输入结束</a:t>
            </a:r>
            <a:endParaRPr kumimoji="1" lang="zh-CN" altLang="en-US" sz="20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2587336" y="4293096"/>
            <a:ext cx="3856872" cy="720080"/>
          </a:xfrm>
          <a:prstGeom prst="rect">
            <a:avLst/>
          </a:prstGeom>
          <a:solidFill>
            <a:schemeClr val="bg1"/>
          </a:solidFill>
          <a:ln>
            <a:solidFill>
              <a:srgbClr val="01BA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将栈中元素全部弹出直至栈空</a:t>
            </a:r>
          </a:p>
        </p:txBody>
      </p:sp>
      <p:sp>
        <p:nvSpPr>
          <p:cNvPr id="7" name="下箭头 6"/>
          <p:cNvSpPr/>
          <p:nvPr/>
        </p:nvSpPr>
        <p:spPr>
          <a:xfrm>
            <a:off x="4263744" y="2225792"/>
            <a:ext cx="504056" cy="580839"/>
          </a:xfrm>
          <a:prstGeom prst="downArrow">
            <a:avLst/>
          </a:prstGeom>
          <a:solidFill>
            <a:srgbClr val="FFC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下箭头 16"/>
          <p:cNvSpPr/>
          <p:nvPr/>
        </p:nvSpPr>
        <p:spPr>
          <a:xfrm>
            <a:off x="4263744" y="3645024"/>
            <a:ext cx="504056" cy="580839"/>
          </a:xfrm>
          <a:prstGeom prst="downArrow">
            <a:avLst/>
          </a:prstGeom>
          <a:solidFill>
            <a:srgbClr val="FFC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50762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/>
      <p:bldP spid="6" grpId="0" animBg="1"/>
      <p:bldP spid="15" grpId="0" animBg="1"/>
      <p:bldP spid="7" grpId="0" animBg="1"/>
      <p:bldP spid="1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5</a:t>
            </a:r>
            <a:r>
              <a:rPr kumimoji="1" lang="zh-CN" altLang="en-US" dirty="0"/>
              <a:t> 栈的应用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/>
              <a:t>2</a:t>
            </a:r>
            <a:endParaRPr kumimoji="1" lang="zh-CN" altLang="en-US" dirty="0"/>
          </a:p>
        </p:txBody>
      </p:sp>
      <p:grpSp>
        <p:nvGrpSpPr>
          <p:cNvPr id="12" name="组 11"/>
          <p:cNvGrpSpPr/>
          <p:nvPr/>
        </p:nvGrpSpPr>
        <p:grpSpPr>
          <a:xfrm>
            <a:off x="179512" y="964527"/>
            <a:ext cx="8928992" cy="1353973"/>
            <a:chOff x="179512" y="964527"/>
            <a:chExt cx="8928992" cy="1353973"/>
          </a:xfrm>
        </p:grpSpPr>
        <p:sp>
          <p:nvSpPr>
            <p:cNvPr id="37" name="Rounded Rectangle 6"/>
            <p:cNvSpPr/>
            <p:nvPr/>
          </p:nvSpPr>
          <p:spPr>
            <a:xfrm>
              <a:off x="179512" y="1052736"/>
              <a:ext cx="573588" cy="573588"/>
            </a:xfrm>
            <a:prstGeom prst="roundRect">
              <a:avLst/>
            </a:prstGeom>
            <a:solidFill>
              <a:srgbClr val="02BA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914377"/>
              <a:r>
                <a:rPr lang="zh-CN" altLang="en-US" sz="2400" dirty="0">
                  <a:solidFill>
                    <a:prstClr val="white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例</a:t>
              </a:r>
              <a:endParaRPr lang="en-US" sz="2400" dirty="0">
                <a:solidFill>
                  <a:prstClr val="white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1043608" y="964527"/>
              <a:ext cx="8064896" cy="4979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400" b="1" dirty="0">
                  <a:latin typeface="Microsoft YaHei" charset="-122"/>
                  <a:ea typeface="Microsoft YaHei" charset="-122"/>
                  <a:cs typeface="Microsoft YaHei" charset="-122"/>
                </a:rPr>
                <a:t>语法检查</a:t>
              </a:r>
            </a:p>
          </p:txBody>
        </p:sp>
        <p:cxnSp>
          <p:nvCxnSpPr>
            <p:cNvPr id="39" name="直线连接符 38"/>
            <p:cNvCxnSpPr/>
            <p:nvPr/>
          </p:nvCxnSpPr>
          <p:spPr>
            <a:xfrm>
              <a:off x="899592" y="1052736"/>
              <a:ext cx="0" cy="72008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矩形 39"/>
            <p:cNvSpPr/>
            <p:nvPr/>
          </p:nvSpPr>
          <p:spPr>
            <a:xfrm>
              <a:off x="1043608" y="1377345"/>
              <a:ext cx="8064896" cy="9411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400" dirty="0">
                  <a:latin typeface="Microsoft YaHei" charset="-122"/>
                  <a:ea typeface="Microsoft YaHei" charset="-122"/>
                  <a:cs typeface="Microsoft YaHei" charset="-122"/>
                </a:rPr>
                <a:t>利用栈进行语法检查，用来检查大括号、方括号和圆括号是否配对。</a:t>
              </a:r>
            </a:p>
          </p:txBody>
        </p:sp>
      </p:grpSp>
      <p:sp>
        <p:nvSpPr>
          <p:cNvPr id="10" name="Freeform 111"/>
          <p:cNvSpPr>
            <a:spLocks noEditPoints="1"/>
          </p:cNvSpPr>
          <p:nvPr/>
        </p:nvSpPr>
        <p:spPr bwMode="auto">
          <a:xfrm>
            <a:off x="268742" y="5984596"/>
            <a:ext cx="420611" cy="423619"/>
          </a:xfrm>
          <a:custGeom>
            <a:avLst/>
            <a:gdLst/>
            <a:ahLst/>
            <a:cxnLst>
              <a:cxn ang="0">
                <a:pos x="36" y="38"/>
              </a:cxn>
              <a:cxn ang="0">
                <a:pos x="5" y="38"/>
              </a:cxn>
              <a:cxn ang="0">
                <a:pos x="0" y="45"/>
              </a:cxn>
              <a:cxn ang="0">
                <a:pos x="0" y="69"/>
              </a:cxn>
              <a:cxn ang="0">
                <a:pos x="9" y="74"/>
              </a:cxn>
              <a:cxn ang="0">
                <a:pos x="9" y="94"/>
              </a:cxn>
              <a:cxn ang="0">
                <a:pos x="1" y="96"/>
              </a:cxn>
              <a:cxn ang="0">
                <a:pos x="0" y="121"/>
              </a:cxn>
              <a:cxn ang="0">
                <a:pos x="1" y="128"/>
              </a:cxn>
              <a:cxn ang="0">
                <a:pos x="36" y="130"/>
              </a:cxn>
              <a:cxn ang="0">
                <a:pos x="9" y="150"/>
              </a:cxn>
              <a:cxn ang="0">
                <a:pos x="0" y="156"/>
              </a:cxn>
              <a:cxn ang="0">
                <a:pos x="0" y="177"/>
              </a:cxn>
              <a:cxn ang="0">
                <a:pos x="5" y="186"/>
              </a:cxn>
              <a:cxn ang="0">
                <a:pos x="36" y="206"/>
              </a:cxn>
              <a:cxn ang="0">
                <a:pos x="5" y="206"/>
              </a:cxn>
              <a:cxn ang="0">
                <a:pos x="0" y="215"/>
              </a:cxn>
              <a:cxn ang="0">
                <a:pos x="0" y="237"/>
              </a:cxn>
              <a:cxn ang="0">
                <a:pos x="9" y="243"/>
              </a:cxn>
              <a:cxn ang="0">
                <a:pos x="262" y="281"/>
              </a:cxn>
              <a:cxn ang="0">
                <a:pos x="275" y="275"/>
              </a:cxn>
              <a:cxn ang="0">
                <a:pos x="281" y="18"/>
              </a:cxn>
              <a:cxn ang="0">
                <a:pos x="275" y="5"/>
              </a:cxn>
              <a:cxn ang="0">
                <a:pos x="262" y="0"/>
              </a:cxn>
              <a:cxn ang="0">
                <a:pos x="56" y="243"/>
              </a:cxn>
              <a:cxn ang="0">
                <a:pos x="69" y="243"/>
              </a:cxn>
              <a:cxn ang="0">
                <a:pos x="74" y="234"/>
              </a:cxn>
              <a:cxn ang="0">
                <a:pos x="74" y="212"/>
              </a:cxn>
              <a:cxn ang="0">
                <a:pos x="65" y="206"/>
              </a:cxn>
              <a:cxn ang="0">
                <a:pos x="65" y="186"/>
              </a:cxn>
              <a:cxn ang="0">
                <a:pos x="72" y="185"/>
              </a:cxn>
              <a:cxn ang="0">
                <a:pos x="74" y="159"/>
              </a:cxn>
              <a:cxn ang="0">
                <a:pos x="72" y="152"/>
              </a:cxn>
              <a:cxn ang="0">
                <a:pos x="56" y="150"/>
              </a:cxn>
              <a:cxn ang="0">
                <a:pos x="65" y="130"/>
              </a:cxn>
              <a:cxn ang="0">
                <a:pos x="74" y="125"/>
              </a:cxn>
              <a:cxn ang="0">
                <a:pos x="74" y="103"/>
              </a:cxn>
              <a:cxn ang="0">
                <a:pos x="69" y="94"/>
              </a:cxn>
              <a:cxn ang="0">
                <a:pos x="56" y="74"/>
              </a:cxn>
              <a:cxn ang="0">
                <a:pos x="69" y="74"/>
              </a:cxn>
              <a:cxn ang="0">
                <a:pos x="74" y="65"/>
              </a:cxn>
              <a:cxn ang="0">
                <a:pos x="74" y="41"/>
              </a:cxn>
              <a:cxn ang="0">
                <a:pos x="65" y="38"/>
              </a:cxn>
              <a:cxn ang="0">
                <a:pos x="92" y="18"/>
              </a:cxn>
            </a:cxnLst>
            <a:rect l="0" t="0" r="r" b="b"/>
            <a:pathLst>
              <a:path w="281" h="281">
                <a:moveTo>
                  <a:pt x="262" y="0"/>
                </a:moveTo>
                <a:lnTo>
                  <a:pt x="36" y="0"/>
                </a:lnTo>
                <a:lnTo>
                  <a:pt x="36" y="38"/>
                </a:lnTo>
                <a:lnTo>
                  <a:pt x="9" y="38"/>
                </a:lnTo>
                <a:lnTo>
                  <a:pt x="9" y="38"/>
                </a:lnTo>
                <a:lnTo>
                  <a:pt x="5" y="38"/>
                </a:lnTo>
                <a:lnTo>
                  <a:pt x="1" y="40"/>
                </a:lnTo>
                <a:lnTo>
                  <a:pt x="0" y="41"/>
                </a:lnTo>
                <a:lnTo>
                  <a:pt x="0" y="45"/>
                </a:lnTo>
                <a:lnTo>
                  <a:pt x="0" y="65"/>
                </a:lnTo>
                <a:lnTo>
                  <a:pt x="0" y="65"/>
                </a:lnTo>
                <a:lnTo>
                  <a:pt x="0" y="69"/>
                </a:lnTo>
                <a:lnTo>
                  <a:pt x="1" y="72"/>
                </a:lnTo>
                <a:lnTo>
                  <a:pt x="5" y="74"/>
                </a:lnTo>
                <a:lnTo>
                  <a:pt x="9" y="74"/>
                </a:lnTo>
                <a:lnTo>
                  <a:pt x="36" y="74"/>
                </a:lnTo>
                <a:lnTo>
                  <a:pt x="36" y="94"/>
                </a:lnTo>
                <a:lnTo>
                  <a:pt x="9" y="94"/>
                </a:lnTo>
                <a:lnTo>
                  <a:pt x="9" y="94"/>
                </a:lnTo>
                <a:lnTo>
                  <a:pt x="5" y="94"/>
                </a:lnTo>
                <a:lnTo>
                  <a:pt x="1" y="96"/>
                </a:lnTo>
                <a:lnTo>
                  <a:pt x="0" y="99"/>
                </a:lnTo>
                <a:lnTo>
                  <a:pt x="0" y="103"/>
                </a:lnTo>
                <a:lnTo>
                  <a:pt x="0" y="121"/>
                </a:lnTo>
                <a:lnTo>
                  <a:pt x="0" y="121"/>
                </a:lnTo>
                <a:lnTo>
                  <a:pt x="0" y="125"/>
                </a:lnTo>
                <a:lnTo>
                  <a:pt x="1" y="128"/>
                </a:lnTo>
                <a:lnTo>
                  <a:pt x="5" y="130"/>
                </a:lnTo>
                <a:lnTo>
                  <a:pt x="9" y="130"/>
                </a:lnTo>
                <a:lnTo>
                  <a:pt x="36" y="130"/>
                </a:lnTo>
                <a:lnTo>
                  <a:pt x="36" y="150"/>
                </a:lnTo>
                <a:lnTo>
                  <a:pt x="9" y="150"/>
                </a:lnTo>
                <a:lnTo>
                  <a:pt x="9" y="150"/>
                </a:lnTo>
                <a:lnTo>
                  <a:pt x="5" y="150"/>
                </a:lnTo>
                <a:lnTo>
                  <a:pt x="1" y="152"/>
                </a:lnTo>
                <a:lnTo>
                  <a:pt x="0" y="156"/>
                </a:lnTo>
                <a:lnTo>
                  <a:pt x="0" y="159"/>
                </a:lnTo>
                <a:lnTo>
                  <a:pt x="0" y="177"/>
                </a:lnTo>
                <a:lnTo>
                  <a:pt x="0" y="177"/>
                </a:lnTo>
                <a:lnTo>
                  <a:pt x="0" y="181"/>
                </a:lnTo>
                <a:lnTo>
                  <a:pt x="1" y="185"/>
                </a:lnTo>
                <a:lnTo>
                  <a:pt x="5" y="186"/>
                </a:lnTo>
                <a:lnTo>
                  <a:pt x="9" y="186"/>
                </a:lnTo>
                <a:lnTo>
                  <a:pt x="36" y="186"/>
                </a:lnTo>
                <a:lnTo>
                  <a:pt x="36" y="206"/>
                </a:lnTo>
                <a:lnTo>
                  <a:pt x="9" y="206"/>
                </a:lnTo>
                <a:lnTo>
                  <a:pt x="9" y="206"/>
                </a:lnTo>
                <a:lnTo>
                  <a:pt x="5" y="206"/>
                </a:lnTo>
                <a:lnTo>
                  <a:pt x="1" y="208"/>
                </a:lnTo>
                <a:lnTo>
                  <a:pt x="0" y="212"/>
                </a:lnTo>
                <a:lnTo>
                  <a:pt x="0" y="215"/>
                </a:lnTo>
                <a:lnTo>
                  <a:pt x="0" y="234"/>
                </a:lnTo>
                <a:lnTo>
                  <a:pt x="0" y="234"/>
                </a:lnTo>
                <a:lnTo>
                  <a:pt x="0" y="237"/>
                </a:lnTo>
                <a:lnTo>
                  <a:pt x="1" y="241"/>
                </a:lnTo>
                <a:lnTo>
                  <a:pt x="5" y="243"/>
                </a:lnTo>
                <a:lnTo>
                  <a:pt x="9" y="243"/>
                </a:lnTo>
                <a:lnTo>
                  <a:pt x="36" y="243"/>
                </a:lnTo>
                <a:lnTo>
                  <a:pt x="36" y="281"/>
                </a:lnTo>
                <a:lnTo>
                  <a:pt x="262" y="281"/>
                </a:lnTo>
                <a:lnTo>
                  <a:pt x="262" y="281"/>
                </a:lnTo>
                <a:lnTo>
                  <a:pt x="270" y="279"/>
                </a:lnTo>
                <a:lnTo>
                  <a:pt x="275" y="275"/>
                </a:lnTo>
                <a:lnTo>
                  <a:pt x="279" y="270"/>
                </a:lnTo>
                <a:lnTo>
                  <a:pt x="281" y="261"/>
                </a:lnTo>
                <a:lnTo>
                  <a:pt x="281" y="18"/>
                </a:lnTo>
                <a:lnTo>
                  <a:pt x="281" y="18"/>
                </a:lnTo>
                <a:lnTo>
                  <a:pt x="279" y="11"/>
                </a:lnTo>
                <a:lnTo>
                  <a:pt x="275" y="5"/>
                </a:lnTo>
                <a:lnTo>
                  <a:pt x="270" y="1"/>
                </a:lnTo>
                <a:lnTo>
                  <a:pt x="262" y="0"/>
                </a:lnTo>
                <a:lnTo>
                  <a:pt x="262" y="0"/>
                </a:lnTo>
                <a:close/>
                <a:moveTo>
                  <a:pt x="92" y="263"/>
                </a:moveTo>
                <a:lnTo>
                  <a:pt x="56" y="263"/>
                </a:lnTo>
                <a:lnTo>
                  <a:pt x="56" y="243"/>
                </a:lnTo>
                <a:lnTo>
                  <a:pt x="65" y="243"/>
                </a:lnTo>
                <a:lnTo>
                  <a:pt x="65" y="243"/>
                </a:lnTo>
                <a:lnTo>
                  <a:pt x="69" y="243"/>
                </a:lnTo>
                <a:lnTo>
                  <a:pt x="72" y="241"/>
                </a:lnTo>
                <a:lnTo>
                  <a:pt x="74" y="237"/>
                </a:lnTo>
                <a:lnTo>
                  <a:pt x="74" y="234"/>
                </a:lnTo>
                <a:lnTo>
                  <a:pt x="74" y="215"/>
                </a:lnTo>
                <a:lnTo>
                  <a:pt x="74" y="215"/>
                </a:lnTo>
                <a:lnTo>
                  <a:pt x="74" y="212"/>
                </a:lnTo>
                <a:lnTo>
                  <a:pt x="72" y="208"/>
                </a:lnTo>
                <a:lnTo>
                  <a:pt x="69" y="206"/>
                </a:lnTo>
                <a:lnTo>
                  <a:pt x="65" y="206"/>
                </a:lnTo>
                <a:lnTo>
                  <a:pt x="56" y="206"/>
                </a:lnTo>
                <a:lnTo>
                  <a:pt x="56" y="186"/>
                </a:lnTo>
                <a:lnTo>
                  <a:pt x="65" y="186"/>
                </a:lnTo>
                <a:lnTo>
                  <a:pt x="65" y="186"/>
                </a:lnTo>
                <a:lnTo>
                  <a:pt x="69" y="186"/>
                </a:lnTo>
                <a:lnTo>
                  <a:pt x="72" y="185"/>
                </a:lnTo>
                <a:lnTo>
                  <a:pt x="74" y="181"/>
                </a:lnTo>
                <a:lnTo>
                  <a:pt x="74" y="177"/>
                </a:lnTo>
                <a:lnTo>
                  <a:pt x="74" y="159"/>
                </a:lnTo>
                <a:lnTo>
                  <a:pt x="74" y="159"/>
                </a:lnTo>
                <a:lnTo>
                  <a:pt x="74" y="156"/>
                </a:lnTo>
                <a:lnTo>
                  <a:pt x="72" y="152"/>
                </a:lnTo>
                <a:lnTo>
                  <a:pt x="69" y="150"/>
                </a:lnTo>
                <a:lnTo>
                  <a:pt x="65" y="150"/>
                </a:lnTo>
                <a:lnTo>
                  <a:pt x="56" y="150"/>
                </a:lnTo>
                <a:lnTo>
                  <a:pt x="56" y="130"/>
                </a:lnTo>
                <a:lnTo>
                  <a:pt x="65" y="130"/>
                </a:lnTo>
                <a:lnTo>
                  <a:pt x="65" y="130"/>
                </a:lnTo>
                <a:lnTo>
                  <a:pt x="69" y="130"/>
                </a:lnTo>
                <a:lnTo>
                  <a:pt x="72" y="128"/>
                </a:lnTo>
                <a:lnTo>
                  <a:pt x="74" y="125"/>
                </a:lnTo>
                <a:lnTo>
                  <a:pt x="74" y="121"/>
                </a:lnTo>
                <a:lnTo>
                  <a:pt x="74" y="103"/>
                </a:lnTo>
                <a:lnTo>
                  <a:pt x="74" y="103"/>
                </a:lnTo>
                <a:lnTo>
                  <a:pt x="74" y="99"/>
                </a:lnTo>
                <a:lnTo>
                  <a:pt x="72" y="96"/>
                </a:lnTo>
                <a:lnTo>
                  <a:pt x="69" y="94"/>
                </a:lnTo>
                <a:lnTo>
                  <a:pt x="65" y="94"/>
                </a:lnTo>
                <a:lnTo>
                  <a:pt x="56" y="94"/>
                </a:lnTo>
                <a:lnTo>
                  <a:pt x="56" y="74"/>
                </a:lnTo>
                <a:lnTo>
                  <a:pt x="65" y="74"/>
                </a:lnTo>
                <a:lnTo>
                  <a:pt x="65" y="74"/>
                </a:lnTo>
                <a:lnTo>
                  <a:pt x="69" y="74"/>
                </a:lnTo>
                <a:lnTo>
                  <a:pt x="72" y="72"/>
                </a:lnTo>
                <a:lnTo>
                  <a:pt x="74" y="69"/>
                </a:lnTo>
                <a:lnTo>
                  <a:pt x="74" y="65"/>
                </a:lnTo>
                <a:lnTo>
                  <a:pt x="74" y="45"/>
                </a:lnTo>
                <a:lnTo>
                  <a:pt x="74" y="45"/>
                </a:lnTo>
                <a:lnTo>
                  <a:pt x="74" y="41"/>
                </a:lnTo>
                <a:lnTo>
                  <a:pt x="72" y="40"/>
                </a:lnTo>
                <a:lnTo>
                  <a:pt x="69" y="38"/>
                </a:lnTo>
                <a:lnTo>
                  <a:pt x="65" y="38"/>
                </a:lnTo>
                <a:lnTo>
                  <a:pt x="56" y="38"/>
                </a:lnTo>
                <a:lnTo>
                  <a:pt x="56" y="18"/>
                </a:lnTo>
                <a:lnTo>
                  <a:pt x="92" y="18"/>
                </a:lnTo>
                <a:lnTo>
                  <a:pt x="92" y="263"/>
                </a:lnTo>
                <a:close/>
              </a:path>
            </a:pathLst>
          </a:custGeom>
          <a:solidFill>
            <a:srgbClr val="8FC74D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defTabSz="914377"/>
            <a:endParaRPr lang="en-US" sz="2400">
              <a:solidFill>
                <a:srgbClr val="8FC74D"/>
              </a:solidFill>
              <a:latin typeface="+mj-ea"/>
              <a:ea typeface="+mj-ea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663411" y="6011739"/>
            <a:ext cx="19239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008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Ch3/Ch3-4.cpp</a:t>
            </a:r>
            <a:endParaRPr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268742" y="2833774"/>
            <a:ext cx="8047674" cy="1224136"/>
          </a:xfrm>
          <a:prstGeom prst="rect">
            <a:avLst/>
          </a:prstGeom>
          <a:solidFill>
            <a:schemeClr val="bg1"/>
          </a:solidFill>
          <a:ln>
            <a:solidFill>
              <a:srgbClr val="01BA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遍历所有字符，左括号入栈，右括号时：</a:t>
            </a:r>
            <a:endParaRPr kumimoji="1" lang="en-US" altLang="zh-CN" sz="20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ctr"/>
            <a:r>
              <a:rPr kumimoji="1" lang="en-US" altLang="zh-CN" sz="200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1</a:t>
            </a:r>
            <a:r>
              <a:rPr kumimoji="1" lang="zh-CN" altLang="en-US" sz="200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）栈为空时报错；</a:t>
            </a:r>
            <a:r>
              <a:rPr kumimoji="1" lang="en-US" altLang="zh-CN" sz="200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2</a:t>
            </a:r>
            <a:r>
              <a:rPr kumimoji="1" lang="zh-CN" altLang="en-US" sz="200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）与栈顶元素比较匹配则弹出；</a:t>
            </a:r>
            <a:r>
              <a:rPr kumimoji="1" lang="en-US" altLang="zh-CN" sz="200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3</a:t>
            </a:r>
            <a:r>
              <a:rPr kumimoji="1" lang="zh-CN" altLang="en-US" sz="200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）不匹配报错</a:t>
            </a:r>
          </a:p>
        </p:txBody>
      </p:sp>
      <p:sp>
        <p:nvSpPr>
          <p:cNvPr id="14" name="下箭头 13"/>
          <p:cNvSpPr/>
          <p:nvPr/>
        </p:nvSpPr>
        <p:spPr>
          <a:xfrm>
            <a:off x="4263744" y="2225792"/>
            <a:ext cx="504056" cy="580839"/>
          </a:xfrm>
          <a:prstGeom prst="downArrow">
            <a:avLst/>
          </a:prstGeom>
          <a:solidFill>
            <a:srgbClr val="FFC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2443320" y="4757062"/>
            <a:ext cx="4144904" cy="747551"/>
          </a:xfrm>
          <a:prstGeom prst="rect">
            <a:avLst/>
          </a:prstGeom>
          <a:solidFill>
            <a:schemeClr val="bg1"/>
          </a:solidFill>
          <a:ln>
            <a:solidFill>
              <a:srgbClr val="01BA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遍历字符结束后，栈不为</a:t>
            </a:r>
            <a:r>
              <a:rPr kumimoji="1" lang="zh-CN" altLang="en-US" sz="20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空则报错</a:t>
            </a:r>
            <a:endParaRPr kumimoji="1" lang="zh-CN" altLang="en-US" sz="20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6" name="下箭头 15"/>
          <p:cNvSpPr/>
          <p:nvPr/>
        </p:nvSpPr>
        <p:spPr>
          <a:xfrm>
            <a:off x="4263744" y="4149080"/>
            <a:ext cx="504056" cy="580839"/>
          </a:xfrm>
          <a:prstGeom prst="downArrow">
            <a:avLst/>
          </a:prstGeom>
          <a:solidFill>
            <a:srgbClr val="FFC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00752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6</a:t>
            </a:r>
            <a:r>
              <a:rPr kumimoji="1" lang="zh-CN" altLang="en-US" dirty="0"/>
              <a:t> 算数表达式计算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grpSp>
        <p:nvGrpSpPr>
          <p:cNvPr id="19" name="组 18"/>
          <p:cNvGrpSpPr/>
          <p:nvPr/>
        </p:nvGrpSpPr>
        <p:grpSpPr>
          <a:xfrm>
            <a:off x="251520" y="1196752"/>
            <a:ext cx="8486600" cy="618807"/>
            <a:chOff x="363392" y="1196752"/>
            <a:chExt cx="8486600" cy="618807"/>
          </a:xfrm>
        </p:grpSpPr>
        <p:sp>
          <p:nvSpPr>
            <p:cNvPr id="20" name="文本框 19"/>
            <p:cNvSpPr txBox="1"/>
            <p:nvPr/>
          </p:nvSpPr>
          <p:spPr>
            <a:xfrm>
              <a:off x="363392" y="1230784"/>
              <a:ext cx="223224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3200" dirty="0">
                  <a:solidFill>
                    <a:srgbClr val="02BAF8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算数表达式</a:t>
              </a:r>
            </a:p>
          </p:txBody>
        </p:sp>
        <p:cxnSp>
          <p:nvCxnSpPr>
            <p:cNvPr id="21" name="直线连接符 20"/>
            <p:cNvCxnSpPr/>
            <p:nvPr/>
          </p:nvCxnSpPr>
          <p:spPr>
            <a:xfrm>
              <a:off x="2595640" y="1196752"/>
              <a:ext cx="0" cy="618807"/>
            </a:xfrm>
            <a:prstGeom prst="line">
              <a:avLst/>
            </a:prstGeom>
            <a:ln w="57150">
              <a:solidFill>
                <a:srgbClr val="02BAF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矩形 21"/>
            <p:cNvSpPr/>
            <p:nvPr/>
          </p:nvSpPr>
          <p:spPr>
            <a:xfrm>
              <a:off x="2739656" y="1262308"/>
              <a:ext cx="6110336" cy="4876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24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由操作数、运算符以及圆括号组成的式子</a:t>
              </a:r>
            </a:p>
          </p:txBody>
        </p:sp>
      </p:grpSp>
      <p:grpSp>
        <p:nvGrpSpPr>
          <p:cNvPr id="24" name="组 23"/>
          <p:cNvGrpSpPr/>
          <p:nvPr/>
        </p:nvGrpSpPr>
        <p:grpSpPr>
          <a:xfrm>
            <a:off x="251520" y="2096950"/>
            <a:ext cx="8486600" cy="618807"/>
            <a:chOff x="363392" y="1196752"/>
            <a:chExt cx="8486600" cy="618807"/>
          </a:xfrm>
        </p:grpSpPr>
        <p:sp>
          <p:nvSpPr>
            <p:cNvPr id="25" name="文本框 24"/>
            <p:cNvSpPr txBox="1"/>
            <p:nvPr/>
          </p:nvSpPr>
          <p:spPr>
            <a:xfrm>
              <a:off x="363392" y="1230784"/>
              <a:ext cx="223224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zh-CN" altLang="en-US" sz="3200" dirty="0">
                  <a:solidFill>
                    <a:srgbClr val="02BAF8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操作数</a:t>
              </a:r>
            </a:p>
          </p:txBody>
        </p:sp>
        <p:cxnSp>
          <p:nvCxnSpPr>
            <p:cNvPr id="26" name="直线连接符 25"/>
            <p:cNvCxnSpPr/>
            <p:nvPr/>
          </p:nvCxnSpPr>
          <p:spPr>
            <a:xfrm>
              <a:off x="2595640" y="1196752"/>
              <a:ext cx="0" cy="618807"/>
            </a:xfrm>
            <a:prstGeom prst="line">
              <a:avLst/>
            </a:prstGeom>
            <a:ln w="57150">
              <a:solidFill>
                <a:srgbClr val="02BAF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矩形 26"/>
            <p:cNvSpPr/>
            <p:nvPr/>
          </p:nvSpPr>
          <p:spPr>
            <a:xfrm>
              <a:off x="2739656" y="1262308"/>
              <a:ext cx="6110336" cy="4876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24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可以是常量、变量和</a:t>
              </a:r>
              <a:r>
                <a:rPr lang="zh-CN" altLang="en-US" sz="240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函数或表示式</a:t>
              </a:r>
              <a:endParaRPr lang="zh-CN" altLang="en-US" sz="240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  <p:grpSp>
        <p:nvGrpSpPr>
          <p:cNvPr id="29" name="组 28"/>
          <p:cNvGrpSpPr/>
          <p:nvPr/>
        </p:nvGrpSpPr>
        <p:grpSpPr>
          <a:xfrm>
            <a:off x="5076056" y="3291727"/>
            <a:ext cx="2462100" cy="1307649"/>
            <a:chOff x="5006085" y="2209731"/>
            <a:chExt cx="2484285" cy="1307649"/>
          </a:xfrm>
        </p:grpSpPr>
        <p:sp>
          <p:nvSpPr>
            <p:cNvPr id="30" name="Rounded Rectangle 2"/>
            <p:cNvSpPr/>
            <p:nvPr/>
          </p:nvSpPr>
          <p:spPr>
            <a:xfrm>
              <a:off x="5111533" y="2209731"/>
              <a:ext cx="468579" cy="503999"/>
            </a:xfrm>
            <a:prstGeom prst="roundRect">
              <a:avLst/>
            </a:prstGeom>
            <a:solidFill>
              <a:srgbClr val="6194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914377"/>
              <a:r>
                <a:rPr lang="zh-CN" altLang="en-US" sz="2400">
                  <a:solidFill>
                    <a:prstClr val="white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双</a:t>
              </a:r>
              <a:endParaRPr lang="en-US" altLang="zh-CN" sz="2400" dirty="0">
                <a:solidFill>
                  <a:prstClr val="white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grpSp>
          <p:nvGrpSpPr>
            <p:cNvPr id="31" name="组 30"/>
            <p:cNvGrpSpPr/>
            <p:nvPr/>
          </p:nvGrpSpPr>
          <p:grpSpPr>
            <a:xfrm>
              <a:off x="5006085" y="2220796"/>
              <a:ext cx="2484285" cy="1296584"/>
              <a:chOff x="683567" y="1662584"/>
              <a:chExt cx="2484285" cy="1296584"/>
            </a:xfrm>
          </p:grpSpPr>
          <p:sp>
            <p:nvSpPr>
              <p:cNvPr id="32" name="TextBox 1"/>
              <p:cNvSpPr txBox="1"/>
              <p:nvPr/>
            </p:nvSpPr>
            <p:spPr>
              <a:xfrm>
                <a:off x="683567" y="2202038"/>
                <a:ext cx="2397676" cy="757130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>
                <a:spAutoFit/>
              </a:bodyPr>
              <a:lstStyle/>
              <a:p>
                <a:pPr defTabSz="914377">
                  <a:lnSpc>
                    <a:spcPct val="120000"/>
                  </a:lnSpc>
                </a:pPr>
                <a:r>
                  <a:rPr lang="zh-CN" altLang="en-US" dirty="0">
                    <a:solidFill>
                      <a:schemeClr val="bg1">
                        <a:lumMod val="50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要求量个操作数</a:t>
                </a:r>
                <a:endParaRPr lang="en-US" altLang="zh-CN" dirty="0">
                  <a:solidFill>
                    <a:schemeClr val="bg1">
                      <a:lumMod val="50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defTabSz="914377">
                  <a:lnSpc>
                    <a:spcPct val="120000"/>
                  </a:lnSpc>
                </a:pPr>
                <a:r>
                  <a:rPr lang="zh-CN" altLang="en-US" dirty="0">
                    <a:solidFill>
                      <a:schemeClr val="bg1">
                        <a:lumMod val="50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放在两个操作数之间</a:t>
                </a:r>
              </a:p>
            </p:txBody>
          </p:sp>
          <p:sp>
            <p:nvSpPr>
              <p:cNvPr id="33" name="TextBox 13"/>
              <p:cNvSpPr txBox="1"/>
              <p:nvPr/>
            </p:nvSpPr>
            <p:spPr>
              <a:xfrm>
                <a:off x="1348170" y="1662584"/>
                <a:ext cx="1819682" cy="461665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>
                <a:spAutoFit/>
              </a:bodyPr>
              <a:lstStyle/>
              <a:p>
                <a:r>
                  <a:rPr kumimoji="1" lang="zh-CN" altLang="en-US" sz="2400" dirty="0">
                    <a:latin typeface="Microsoft YaHei" charset="-122"/>
                    <a:ea typeface="Microsoft YaHei" charset="-122"/>
                    <a:cs typeface="Microsoft YaHei" charset="-122"/>
                  </a:rPr>
                  <a:t>双目操作符</a:t>
                </a:r>
                <a:endParaRPr kumimoji="1" lang="zh-CN" altLang="en-US" sz="2400" dirty="0"/>
              </a:p>
            </p:txBody>
          </p:sp>
        </p:grpSp>
      </p:grpSp>
      <p:grpSp>
        <p:nvGrpSpPr>
          <p:cNvPr id="35" name="组 34"/>
          <p:cNvGrpSpPr/>
          <p:nvPr/>
        </p:nvGrpSpPr>
        <p:grpSpPr>
          <a:xfrm>
            <a:off x="1474544" y="3302792"/>
            <a:ext cx="2462100" cy="1307649"/>
            <a:chOff x="5006085" y="2209731"/>
            <a:chExt cx="2484285" cy="1307649"/>
          </a:xfrm>
        </p:grpSpPr>
        <p:sp>
          <p:nvSpPr>
            <p:cNvPr id="36" name="Rounded Rectangle 2"/>
            <p:cNvSpPr/>
            <p:nvPr/>
          </p:nvSpPr>
          <p:spPr>
            <a:xfrm>
              <a:off x="5111533" y="2209731"/>
              <a:ext cx="468579" cy="503999"/>
            </a:xfrm>
            <a:prstGeom prst="roundRect">
              <a:avLst/>
            </a:prstGeom>
            <a:solidFill>
              <a:srgbClr val="0FB4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914377"/>
              <a:r>
                <a:rPr lang="zh-CN" altLang="en-US" sz="2400" dirty="0">
                  <a:solidFill>
                    <a:prstClr val="white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单</a:t>
              </a:r>
              <a:endParaRPr lang="en-US" altLang="zh-CN" sz="2400" dirty="0">
                <a:solidFill>
                  <a:prstClr val="white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grpSp>
          <p:nvGrpSpPr>
            <p:cNvPr id="40" name="组 39"/>
            <p:cNvGrpSpPr/>
            <p:nvPr/>
          </p:nvGrpSpPr>
          <p:grpSpPr>
            <a:xfrm>
              <a:off x="5006085" y="2220796"/>
              <a:ext cx="2484285" cy="1296584"/>
              <a:chOff x="683567" y="1662584"/>
              <a:chExt cx="2484285" cy="1296584"/>
            </a:xfrm>
          </p:grpSpPr>
          <p:sp>
            <p:nvSpPr>
              <p:cNvPr id="41" name="TextBox 1"/>
              <p:cNvSpPr txBox="1"/>
              <p:nvPr/>
            </p:nvSpPr>
            <p:spPr>
              <a:xfrm>
                <a:off x="683567" y="2202038"/>
                <a:ext cx="2216041" cy="757130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>
                <a:spAutoFit/>
              </a:bodyPr>
              <a:lstStyle/>
              <a:p>
                <a:pPr defTabSz="914377">
                  <a:lnSpc>
                    <a:spcPct val="120000"/>
                  </a:lnSpc>
                </a:pPr>
                <a:r>
                  <a:rPr lang="zh-CN" altLang="en-US" dirty="0">
                    <a:solidFill>
                      <a:schemeClr val="bg1">
                        <a:lumMod val="50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只要求一个操作数</a:t>
                </a:r>
                <a:endParaRPr lang="en-US" altLang="zh-CN" dirty="0">
                  <a:solidFill>
                    <a:schemeClr val="bg1">
                      <a:lumMod val="50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defTabSz="914377">
                  <a:lnSpc>
                    <a:spcPct val="120000"/>
                  </a:lnSpc>
                </a:pPr>
                <a:r>
                  <a:rPr lang="zh-CN" altLang="en-US" dirty="0">
                    <a:solidFill>
                      <a:schemeClr val="bg1">
                        <a:lumMod val="50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放在操作数前面</a:t>
                </a:r>
              </a:p>
            </p:txBody>
          </p:sp>
          <p:sp>
            <p:nvSpPr>
              <p:cNvPr id="42" name="TextBox 13"/>
              <p:cNvSpPr txBox="1"/>
              <p:nvPr/>
            </p:nvSpPr>
            <p:spPr>
              <a:xfrm>
                <a:off x="1348170" y="1662584"/>
                <a:ext cx="1819682" cy="461665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>
                <a:spAutoFit/>
              </a:bodyPr>
              <a:lstStyle/>
              <a:p>
                <a:r>
                  <a:rPr kumimoji="1" lang="zh-CN" altLang="en-US" sz="2400" dirty="0">
                    <a:latin typeface="Microsoft YaHei" charset="-122"/>
                    <a:ea typeface="Microsoft YaHei" charset="-122"/>
                    <a:cs typeface="Microsoft YaHei" charset="-122"/>
                  </a:rPr>
                  <a:t>单目操作符</a:t>
                </a:r>
                <a:endParaRPr kumimoji="1" lang="zh-CN" altLang="en-US" sz="2400" dirty="0"/>
              </a:p>
            </p:txBody>
          </p:sp>
        </p:grpSp>
      </p:grpSp>
      <p:grpSp>
        <p:nvGrpSpPr>
          <p:cNvPr id="43" name="组 42"/>
          <p:cNvGrpSpPr/>
          <p:nvPr/>
        </p:nvGrpSpPr>
        <p:grpSpPr>
          <a:xfrm>
            <a:off x="251520" y="4682401"/>
            <a:ext cx="8486600" cy="618807"/>
            <a:chOff x="363392" y="1196752"/>
            <a:chExt cx="8486600" cy="618807"/>
          </a:xfrm>
        </p:grpSpPr>
        <p:sp>
          <p:nvSpPr>
            <p:cNvPr id="44" name="文本框 43"/>
            <p:cNvSpPr txBox="1"/>
            <p:nvPr/>
          </p:nvSpPr>
          <p:spPr>
            <a:xfrm>
              <a:off x="363392" y="1230784"/>
              <a:ext cx="223224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zh-CN" altLang="en-US" sz="3200" dirty="0">
                  <a:solidFill>
                    <a:srgbClr val="02BAF8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中缀表示</a:t>
              </a:r>
            </a:p>
          </p:txBody>
        </p:sp>
        <p:cxnSp>
          <p:nvCxnSpPr>
            <p:cNvPr id="45" name="直线连接符 44"/>
            <p:cNvCxnSpPr/>
            <p:nvPr/>
          </p:nvCxnSpPr>
          <p:spPr>
            <a:xfrm>
              <a:off x="2595640" y="1196752"/>
              <a:ext cx="0" cy="618807"/>
            </a:xfrm>
            <a:prstGeom prst="line">
              <a:avLst/>
            </a:prstGeom>
            <a:ln w="57150">
              <a:solidFill>
                <a:srgbClr val="02BAF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矩形 45"/>
            <p:cNvSpPr/>
            <p:nvPr/>
          </p:nvSpPr>
          <p:spPr>
            <a:xfrm>
              <a:off x="2739656" y="1262308"/>
              <a:ext cx="6110336" cy="4876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24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双目运算符出现在操作数中间的形式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41942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6</a:t>
            </a:r>
            <a:r>
              <a:rPr kumimoji="1" lang="zh-CN" altLang="en-US" dirty="0"/>
              <a:t> 算数表达式计算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3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971600" y="2017010"/>
                <a:ext cx="269330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0" i="1" smtClean="0"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16−9</m:t>
                      </m:r>
                      <m:r>
                        <a:rPr kumimoji="1" lang="zh-CN" altLang="en-US" sz="2800" i="1"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×</m:t>
                      </m:r>
                      <m:d>
                        <m:dPr>
                          <m:ctrlPr>
                            <a:rPr kumimoji="1" lang="mr-IN" altLang="zh-CN" sz="2800" i="1" smtClean="0">
                              <a:latin typeface="Cambria Math" panose="02040503050406030204" pitchFamily="18" charset="0"/>
                              <a:ea typeface="Microsoft YaHei" charset="-122"/>
                              <a:cs typeface="Microsoft YaHei" charset="-122"/>
                            </a:rPr>
                          </m:ctrlPr>
                        </m:dPr>
                        <m:e>
                          <m:r>
                            <a:rPr kumimoji="1" lang="en-US" altLang="zh-CN" sz="2800" b="0" i="1" smtClean="0"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4+3</m:t>
                          </m:r>
                        </m:e>
                      </m:d>
                    </m:oMath>
                  </m:oMathPara>
                </a14:m>
                <a:endParaRPr kumimoji="1" lang="zh-CN" altLang="en-US" sz="28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600" y="2017010"/>
                <a:ext cx="2693301" cy="52322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7" name="组 46"/>
          <p:cNvGrpSpPr/>
          <p:nvPr/>
        </p:nvGrpSpPr>
        <p:grpSpPr>
          <a:xfrm>
            <a:off x="179512" y="964527"/>
            <a:ext cx="8928992" cy="910775"/>
            <a:chOff x="179512" y="964527"/>
            <a:chExt cx="8928992" cy="910775"/>
          </a:xfrm>
        </p:grpSpPr>
        <p:sp>
          <p:nvSpPr>
            <p:cNvPr id="48" name="Rounded Rectangle 6"/>
            <p:cNvSpPr/>
            <p:nvPr/>
          </p:nvSpPr>
          <p:spPr>
            <a:xfrm>
              <a:off x="179512" y="1052736"/>
              <a:ext cx="573588" cy="573588"/>
            </a:xfrm>
            <a:prstGeom prst="roundRect">
              <a:avLst/>
            </a:prstGeom>
            <a:solidFill>
              <a:srgbClr val="02BA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914377"/>
              <a:r>
                <a:rPr lang="zh-CN" altLang="en-US" sz="2400" dirty="0">
                  <a:solidFill>
                    <a:prstClr val="white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例</a:t>
              </a:r>
              <a:endParaRPr lang="en-US" sz="2400" dirty="0">
                <a:solidFill>
                  <a:prstClr val="white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49" name="矩形 48"/>
            <p:cNvSpPr/>
            <p:nvPr/>
          </p:nvSpPr>
          <p:spPr>
            <a:xfrm>
              <a:off x="1043608" y="964527"/>
              <a:ext cx="8064896" cy="4979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400" b="1" dirty="0">
                  <a:latin typeface="Microsoft YaHei" charset="-122"/>
                  <a:ea typeface="Microsoft YaHei" charset="-122"/>
                  <a:cs typeface="Microsoft YaHei" charset="-122"/>
                </a:rPr>
                <a:t>中缀表达式的计算</a:t>
              </a:r>
            </a:p>
          </p:txBody>
        </p:sp>
        <p:cxnSp>
          <p:nvCxnSpPr>
            <p:cNvPr id="50" name="直线连接符 49"/>
            <p:cNvCxnSpPr/>
            <p:nvPr/>
          </p:nvCxnSpPr>
          <p:spPr>
            <a:xfrm>
              <a:off x="899592" y="1052736"/>
              <a:ext cx="0" cy="72008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矩形 50"/>
            <p:cNvSpPr/>
            <p:nvPr/>
          </p:nvSpPr>
          <p:spPr>
            <a:xfrm>
              <a:off x="1043608" y="1377345"/>
              <a:ext cx="8064896" cy="4979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endParaRPr lang="zh-CN" altLang="en-US" sz="2400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文本框 51"/>
              <p:cNvSpPr txBox="1"/>
              <p:nvPr/>
            </p:nvSpPr>
            <p:spPr>
              <a:xfrm>
                <a:off x="539552" y="2681939"/>
                <a:ext cx="235041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0" i="1" smtClean="0"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=16−9</m:t>
                      </m:r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×7</m:t>
                      </m:r>
                    </m:oMath>
                  </m:oMathPara>
                </a14:m>
                <a:endParaRPr kumimoji="1" lang="zh-CN" altLang="en-US" sz="28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 xmlns="">
          <p:sp>
            <p:nvSpPr>
              <p:cNvPr id="52" name="文本框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2681939"/>
                <a:ext cx="2350413" cy="52322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文本框 52"/>
              <p:cNvSpPr txBox="1"/>
              <p:nvPr/>
            </p:nvSpPr>
            <p:spPr>
              <a:xfrm>
                <a:off x="675518" y="3405290"/>
                <a:ext cx="188025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0" i="1" smtClean="0"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=16−63</m:t>
                      </m:r>
                    </m:oMath>
                  </m:oMathPara>
                </a14:m>
                <a:endParaRPr kumimoji="1" lang="zh-CN" altLang="en-US" sz="28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 xmlns="">
          <p:sp>
            <p:nvSpPr>
              <p:cNvPr id="53" name="文本框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518" y="3405290"/>
                <a:ext cx="1880258" cy="52322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文本框 53"/>
              <p:cNvSpPr txBox="1"/>
              <p:nvPr/>
            </p:nvSpPr>
            <p:spPr>
              <a:xfrm>
                <a:off x="710548" y="4128641"/>
                <a:ext cx="132318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0" i="1" smtClean="0"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=−47</m:t>
                      </m:r>
                    </m:oMath>
                  </m:oMathPara>
                </a14:m>
                <a:endParaRPr kumimoji="1" lang="zh-CN" altLang="en-US" sz="28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 xmlns="">
          <p:sp>
            <p:nvSpPr>
              <p:cNvPr id="54" name="文本框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548" y="4128641"/>
                <a:ext cx="1323183" cy="52322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组 7"/>
          <p:cNvGrpSpPr/>
          <p:nvPr/>
        </p:nvGrpSpPr>
        <p:grpSpPr>
          <a:xfrm>
            <a:off x="4572000" y="2159139"/>
            <a:ext cx="4039785" cy="1845925"/>
            <a:chOff x="4572000" y="2159139"/>
            <a:chExt cx="4039785" cy="1845925"/>
          </a:xfrm>
        </p:grpSpPr>
        <p:sp>
          <p:nvSpPr>
            <p:cNvPr id="55" name="Rounded Rectangle 6"/>
            <p:cNvSpPr/>
            <p:nvPr/>
          </p:nvSpPr>
          <p:spPr>
            <a:xfrm>
              <a:off x="4589681" y="2159139"/>
              <a:ext cx="1006874" cy="573588"/>
            </a:xfrm>
            <a:prstGeom prst="roundRect">
              <a:avLst/>
            </a:prstGeom>
            <a:solidFill>
              <a:srgbClr val="02BA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914377"/>
              <a:r>
                <a:rPr lang="zh-CN" altLang="en-US" sz="2400">
                  <a:solidFill>
                    <a:prstClr val="white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规则</a:t>
              </a:r>
              <a:endParaRPr lang="en-US" sz="2400" dirty="0">
                <a:solidFill>
                  <a:prstClr val="white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4572000" y="2804735"/>
              <a:ext cx="3916457" cy="1200329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rtlCol="0">
              <a:spAutoFit/>
            </a:bodyPr>
            <a:lstStyle/>
            <a:p>
              <a:pPr marL="342900" indent="-342900">
                <a:buFont typeface="+mj-lt"/>
                <a:buAutoNum type="arabicPeriod"/>
              </a:pPr>
              <a:r>
                <a:rPr kumimoji="1" lang="zh-CN" altLang="en-US" sz="2400" dirty="0">
                  <a:solidFill>
                    <a:schemeClr val="bg1">
                      <a:lumMod val="50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先算括号内，再算括号外</a:t>
              </a:r>
              <a:endParaRPr kumimoji="1" lang="en-US" altLang="zh-CN" sz="2400" dirty="0">
                <a:solidFill>
                  <a:schemeClr val="bg1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  <a:p>
              <a:pPr marL="342900" indent="-342900">
                <a:buFont typeface="+mj-lt"/>
                <a:buAutoNum type="arabicPeriod"/>
              </a:pPr>
              <a:r>
                <a:rPr kumimoji="1" lang="zh-CN" altLang="en-US" sz="2400" dirty="0">
                  <a:solidFill>
                    <a:schemeClr val="bg1">
                      <a:lumMod val="50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先乘除，再加减</a:t>
              </a:r>
              <a:endParaRPr kumimoji="1" lang="en-US" altLang="zh-CN" sz="2400" dirty="0">
                <a:solidFill>
                  <a:schemeClr val="bg1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  <a:p>
              <a:pPr marL="342900" indent="-342900">
                <a:buFont typeface="+mj-lt"/>
                <a:buAutoNum type="arabicPeriod"/>
              </a:pPr>
              <a:r>
                <a:rPr kumimoji="1" lang="zh-CN" altLang="en-US" sz="2400" dirty="0">
                  <a:solidFill>
                    <a:schemeClr val="bg1">
                      <a:lumMod val="50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同一优先级从左至右</a:t>
              </a:r>
            </a:p>
          </p:txBody>
        </p:sp>
        <p:sp>
          <p:nvSpPr>
            <p:cNvPr id="56" name="矩形 55"/>
            <p:cNvSpPr/>
            <p:nvPr/>
          </p:nvSpPr>
          <p:spPr>
            <a:xfrm>
              <a:off x="5596555" y="2196955"/>
              <a:ext cx="3015230" cy="5355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400" b="1" dirty="0">
                  <a:latin typeface="Microsoft YaHei" charset="-122"/>
                  <a:ea typeface="Microsoft YaHei" charset="-122"/>
                  <a:cs typeface="Microsoft YaHei" charset="-122"/>
                </a:rPr>
                <a:t>中缀表达式计算规则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65506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2" grpId="0"/>
      <p:bldP spid="53" grpId="0"/>
      <p:bldP spid="5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6</a:t>
            </a:r>
            <a:r>
              <a:rPr kumimoji="1" lang="zh-CN" altLang="en-US" dirty="0"/>
              <a:t> 算数表达式计算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grpSp>
        <p:nvGrpSpPr>
          <p:cNvPr id="10" name="组 9"/>
          <p:cNvGrpSpPr/>
          <p:nvPr/>
        </p:nvGrpSpPr>
        <p:grpSpPr>
          <a:xfrm>
            <a:off x="611560" y="980728"/>
            <a:ext cx="7838528" cy="1156920"/>
            <a:chOff x="611560" y="980728"/>
            <a:chExt cx="7838528" cy="1156920"/>
          </a:xfrm>
        </p:grpSpPr>
        <p:grpSp>
          <p:nvGrpSpPr>
            <p:cNvPr id="17" name="组 16"/>
            <p:cNvGrpSpPr/>
            <p:nvPr/>
          </p:nvGrpSpPr>
          <p:grpSpPr>
            <a:xfrm>
              <a:off x="611560" y="980728"/>
              <a:ext cx="7838528" cy="1156920"/>
              <a:chOff x="1011464" y="1124744"/>
              <a:chExt cx="7838528" cy="1156920"/>
            </a:xfrm>
          </p:grpSpPr>
          <p:sp>
            <p:nvSpPr>
              <p:cNvPr id="18" name="文本框 17"/>
              <p:cNvSpPr txBox="1"/>
              <p:nvPr/>
            </p:nvSpPr>
            <p:spPr>
              <a:xfrm>
                <a:off x="1011464" y="1199654"/>
                <a:ext cx="1152128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CN" altLang="en-US" sz="3200" dirty="0">
                    <a:solidFill>
                      <a:srgbClr val="02BAF8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后缀</a:t>
                </a:r>
                <a:endParaRPr kumimoji="1" lang="en-US" altLang="zh-CN" sz="3200" dirty="0">
                  <a:solidFill>
                    <a:srgbClr val="02BAF8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algn="ctr"/>
                <a:r>
                  <a:rPr kumimoji="1" lang="zh-CN" altLang="en-US" sz="3200" dirty="0">
                    <a:solidFill>
                      <a:srgbClr val="02BAF8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表示</a:t>
                </a:r>
              </a:p>
            </p:txBody>
          </p:sp>
          <p:cxnSp>
            <p:nvCxnSpPr>
              <p:cNvPr id="19" name="直线连接符 18"/>
              <p:cNvCxnSpPr/>
              <p:nvPr/>
            </p:nvCxnSpPr>
            <p:spPr>
              <a:xfrm>
                <a:off x="2163592" y="1124744"/>
                <a:ext cx="0" cy="1156920"/>
              </a:xfrm>
              <a:prstGeom prst="line">
                <a:avLst/>
              </a:prstGeom>
              <a:ln w="57150">
                <a:solidFill>
                  <a:srgbClr val="02BAF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矩形 19"/>
              <p:cNvSpPr/>
              <p:nvPr/>
            </p:nvSpPr>
            <p:spPr>
              <a:xfrm>
                <a:off x="2235600" y="1124744"/>
                <a:ext cx="6614392" cy="48769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zh-CN" altLang="en-US" sz="2400" dirty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运算符放在两个操作</a:t>
                </a:r>
                <a:r>
                  <a:rPr lang="zh-CN" altLang="en-US" sz="240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数的后面</a:t>
                </a:r>
                <a:endParaRPr lang="zh-CN" altLang="en-US" sz="24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p:grpSp>
        <p:sp>
          <p:nvSpPr>
            <p:cNvPr id="21" name="矩形 20"/>
            <p:cNvSpPr/>
            <p:nvPr/>
          </p:nvSpPr>
          <p:spPr>
            <a:xfrm>
              <a:off x="1835696" y="1628800"/>
              <a:ext cx="6614392" cy="4876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24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也称逆波兰式</a:t>
              </a:r>
            </a:p>
          </p:txBody>
        </p:sp>
      </p:grpSp>
      <p:grpSp>
        <p:nvGrpSpPr>
          <p:cNvPr id="23" name="组 22"/>
          <p:cNvGrpSpPr/>
          <p:nvPr/>
        </p:nvGrpSpPr>
        <p:grpSpPr>
          <a:xfrm>
            <a:off x="1364140" y="2348880"/>
            <a:ext cx="7085945" cy="842062"/>
            <a:chOff x="5111533" y="2209731"/>
            <a:chExt cx="7149794" cy="842062"/>
          </a:xfrm>
        </p:grpSpPr>
        <p:sp>
          <p:nvSpPr>
            <p:cNvPr id="24" name="Rounded Rectangle 2"/>
            <p:cNvSpPr/>
            <p:nvPr/>
          </p:nvSpPr>
          <p:spPr>
            <a:xfrm>
              <a:off x="5111533" y="2209731"/>
              <a:ext cx="468579" cy="503999"/>
            </a:xfrm>
            <a:prstGeom prst="roundRect">
              <a:avLst/>
            </a:prstGeom>
            <a:solidFill>
              <a:srgbClr val="0FB4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914377"/>
              <a:r>
                <a:rPr lang="zh-CN" altLang="en-US" sz="2400" dirty="0">
                  <a:solidFill>
                    <a:prstClr val="white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特</a:t>
              </a:r>
              <a:endParaRPr lang="en-US" altLang="zh-CN" sz="2400" dirty="0">
                <a:solidFill>
                  <a:prstClr val="white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27" name="TextBox 13"/>
            <p:cNvSpPr txBox="1"/>
            <p:nvPr/>
          </p:nvSpPr>
          <p:spPr>
            <a:xfrm>
              <a:off x="5670687" y="2220796"/>
              <a:ext cx="6590640" cy="830997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r>
                <a:rPr kumimoji="1" lang="zh-CN" altLang="en-US" sz="2400" dirty="0">
                  <a:latin typeface="Microsoft YaHei" charset="-122"/>
                  <a:ea typeface="Microsoft YaHei" charset="-122"/>
                  <a:cs typeface="Microsoft YaHei" charset="-122"/>
                </a:rPr>
                <a:t>运算符没有优先级的差别，运算符的位置次序就运算的先后顺序</a:t>
              </a:r>
              <a:endParaRPr kumimoji="1" lang="zh-CN" altLang="en-US" sz="2400" dirty="0"/>
            </a:p>
          </p:txBody>
        </p:sp>
      </p:grpSp>
      <p:grpSp>
        <p:nvGrpSpPr>
          <p:cNvPr id="28" name="组 27"/>
          <p:cNvGrpSpPr/>
          <p:nvPr/>
        </p:nvGrpSpPr>
        <p:grpSpPr>
          <a:xfrm>
            <a:off x="1364140" y="3163002"/>
            <a:ext cx="7085947" cy="842062"/>
            <a:chOff x="5111533" y="2209731"/>
            <a:chExt cx="7149796" cy="842062"/>
          </a:xfrm>
        </p:grpSpPr>
        <p:sp>
          <p:nvSpPr>
            <p:cNvPr id="29" name="Rounded Rectangle 2"/>
            <p:cNvSpPr/>
            <p:nvPr/>
          </p:nvSpPr>
          <p:spPr>
            <a:xfrm>
              <a:off x="5111533" y="2209731"/>
              <a:ext cx="468579" cy="503999"/>
            </a:xfrm>
            <a:prstGeom prst="roundRect">
              <a:avLst/>
            </a:prstGeom>
            <a:solidFill>
              <a:srgbClr val="0FB4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914377"/>
              <a:r>
                <a:rPr lang="zh-CN" altLang="en-US" sz="2400" dirty="0">
                  <a:solidFill>
                    <a:prstClr val="white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特</a:t>
              </a:r>
              <a:endParaRPr lang="en-US" altLang="zh-CN" sz="2400" dirty="0">
                <a:solidFill>
                  <a:prstClr val="white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30" name="TextBox 13"/>
            <p:cNvSpPr txBox="1"/>
            <p:nvPr/>
          </p:nvSpPr>
          <p:spPr>
            <a:xfrm>
              <a:off x="5670687" y="2220796"/>
              <a:ext cx="6590642" cy="830997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r>
                <a:rPr kumimoji="1" lang="zh-CN" altLang="en-US" sz="2400" dirty="0">
                  <a:latin typeface="Microsoft YaHei" charset="-122"/>
                  <a:ea typeface="Microsoft YaHei" charset="-122"/>
                  <a:cs typeface="Microsoft YaHei" charset="-122"/>
                </a:rPr>
                <a:t>计算过程按照运算符出现的次序进行，扫描一次即可完成</a:t>
              </a:r>
              <a:endParaRPr kumimoji="1" lang="zh-CN" altLang="en-US" sz="24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本框 30"/>
              <p:cNvSpPr txBox="1"/>
              <p:nvPr/>
            </p:nvSpPr>
            <p:spPr>
              <a:xfrm>
                <a:off x="643575" y="4725144"/>
                <a:ext cx="269330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0" i="1" smtClean="0"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16−9</m:t>
                      </m:r>
                      <m:r>
                        <a:rPr kumimoji="1" lang="zh-CN" altLang="en-US" sz="2800" i="1"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×</m:t>
                      </m:r>
                      <m:d>
                        <m:dPr>
                          <m:ctrlPr>
                            <a:rPr kumimoji="1" lang="mr-IN" altLang="zh-CN" sz="2800" i="1" smtClean="0">
                              <a:latin typeface="Cambria Math" panose="02040503050406030204" pitchFamily="18" charset="0"/>
                              <a:ea typeface="Microsoft YaHei" charset="-122"/>
                              <a:cs typeface="Microsoft YaHei" charset="-122"/>
                            </a:rPr>
                          </m:ctrlPr>
                        </m:dPr>
                        <m:e>
                          <m:r>
                            <a:rPr kumimoji="1" lang="en-US" altLang="zh-CN" sz="2800" b="0" i="1" smtClean="0"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4+3</m:t>
                          </m:r>
                        </m:e>
                      </m:d>
                    </m:oMath>
                  </m:oMathPara>
                </a14:m>
                <a:endParaRPr kumimoji="1" lang="zh-CN" altLang="en-US" sz="28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 xmlns="">
          <p:sp>
            <p:nvSpPr>
              <p:cNvPr id="31" name="文本框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575" y="4725144"/>
                <a:ext cx="2693301" cy="52322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2" name="组 31"/>
          <p:cNvGrpSpPr/>
          <p:nvPr/>
        </p:nvGrpSpPr>
        <p:grpSpPr>
          <a:xfrm>
            <a:off x="179512" y="4063347"/>
            <a:ext cx="8928992" cy="661797"/>
            <a:chOff x="179512" y="964527"/>
            <a:chExt cx="8928992" cy="661797"/>
          </a:xfrm>
        </p:grpSpPr>
        <p:sp>
          <p:nvSpPr>
            <p:cNvPr id="33" name="Rounded Rectangle 6"/>
            <p:cNvSpPr/>
            <p:nvPr/>
          </p:nvSpPr>
          <p:spPr>
            <a:xfrm>
              <a:off x="179512" y="1052736"/>
              <a:ext cx="573588" cy="573588"/>
            </a:xfrm>
            <a:prstGeom prst="roundRect">
              <a:avLst/>
            </a:prstGeom>
            <a:solidFill>
              <a:srgbClr val="02BA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914377"/>
              <a:r>
                <a:rPr lang="zh-CN" altLang="en-US" sz="2400" dirty="0">
                  <a:solidFill>
                    <a:prstClr val="white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例</a:t>
              </a:r>
              <a:endParaRPr lang="en-US" sz="2400" dirty="0">
                <a:solidFill>
                  <a:prstClr val="white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34" name="矩形 33"/>
            <p:cNvSpPr/>
            <p:nvPr/>
          </p:nvSpPr>
          <p:spPr>
            <a:xfrm>
              <a:off x="1043608" y="964527"/>
              <a:ext cx="8064896" cy="5355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400" b="1" dirty="0">
                  <a:latin typeface="Microsoft YaHei" charset="-122"/>
                  <a:ea typeface="Microsoft YaHei" charset="-122"/>
                  <a:cs typeface="Microsoft YaHei" charset="-122"/>
                </a:rPr>
                <a:t>后缀表达式的计算</a:t>
              </a:r>
            </a:p>
          </p:txBody>
        </p:sp>
        <p:cxnSp>
          <p:nvCxnSpPr>
            <p:cNvPr id="35" name="直线连接符 34"/>
            <p:cNvCxnSpPr/>
            <p:nvPr/>
          </p:nvCxnSpPr>
          <p:spPr>
            <a:xfrm>
              <a:off x="899592" y="1052736"/>
              <a:ext cx="0" cy="573587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本框 36"/>
              <p:cNvSpPr txBox="1"/>
              <p:nvPr/>
            </p:nvSpPr>
            <p:spPr>
              <a:xfrm>
                <a:off x="4898993" y="4705980"/>
                <a:ext cx="399865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0" i="1" smtClean="0"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16</m:t>
                      </m:r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∎</m:t>
                      </m:r>
                      <m:r>
                        <a:rPr kumimoji="1" lang="en-US" altLang="zh-CN" sz="2800" b="0" i="1" smtClean="0"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9</m:t>
                      </m:r>
                      <m:r>
                        <a:rPr kumimoji="1" lang="en-US" altLang="zh-CN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∎</m:t>
                      </m:r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4</m:t>
                      </m:r>
                      <m:r>
                        <a:rPr kumimoji="1" lang="en-US" altLang="zh-CN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∎</m:t>
                      </m:r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3</m:t>
                      </m:r>
                      <m:r>
                        <a:rPr kumimoji="1" lang="en-US" altLang="zh-CN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∎</m:t>
                      </m:r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r>
                        <a:rPr kumimoji="1" lang="en-US" altLang="zh-CN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∎</m:t>
                      </m:r>
                      <m:r>
                        <a:rPr kumimoji="1" lang="en-US" altLang="zh-CN" sz="28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×</m:t>
                      </m:r>
                      <m:r>
                        <a:rPr kumimoji="1" lang="en-US" altLang="zh-CN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∎</m:t>
                      </m:r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−</m:t>
                      </m:r>
                    </m:oMath>
                  </m:oMathPara>
                </a14:m>
                <a:endParaRPr kumimoji="1" lang="zh-CN" altLang="en-US" sz="28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 xmlns="">
          <p:sp>
            <p:nvSpPr>
              <p:cNvPr id="37" name="文本框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8993" y="4705980"/>
                <a:ext cx="3998659" cy="52322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下箭头 37"/>
          <p:cNvSpPr/>
          <p:nvPr/>
        </p:nvSpPr>
        <p:spPr>
          <a:xfrm rot="16200000">
            <a:off x="3877655" y="4696334"/>
            <a:ext cx="504056" cy="580839"/>
          </a:xfrm>
          <a:prstGeom prst="downArrow">
            <a:avLst/>
          </a:prstGeom>
          <a:solidFill>
            <a:srgbClr val="FFC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同心圆 7"/>
          <p:cNvSpPr/>
          <p:nvPr/>
        </p:nvSpPr>
        <p:spPr>
          <a:xfrm>
            <a:off x="6084168" y="4653136"/>
            <a:ext cx="1440160" cy="623360"/>
          </a:xfrm>
          <a:prstGeom prst="donut">
            <a:avLst>
              <a:gd name="adj" fmla="val 3881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本框 39"/>
              <p:cNvSpPr txBox="1"/>
              <p:nvPr/>
            </p:nvSpPr>
            <p:spPr>
              <a:xfrm>
                <a:off x="4898993" y="5282044"/>
                <a:ext cx="281160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0" i="1" smtClean="0"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16</m:t>
                      </m:r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∎</m:t>
                      </m:r>
                      <m:r>
                        <a:rPr kumimoji="1" lang="en-US" altLang="zh-CN" sz="2800" b="0" i="1" smtClean="0"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9</m:t>
                      </m:r>
                      <m:r>
                        <a:rPr kumimoji="1" lang="en-US" altLang="zh-CN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∎</m:t>
                      </m:r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7</m:t>
                      </m:r>
                      <m:r>
                        <a:rPr kumimoji="1" lang="en-US" altLang="zh-CN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∎</m:t>
                      </m:r>
                      <m:r>
                        <a:rPr kumimoji="1" lang="en-US" altLang="zh-CN" sz="28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×</m:t>
                      </m:r>
                      <m:r>
                        <a:rPr kumimoji="1" lang="en-US" altLang="zh-CN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∎</m:t>
                      </m:r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−</m:t>
                      </m:r>
                    </m:oMath>
                  </m:oMathPara>
                </a14:m>
                <a:endParaRPr kumimoji="1" lang="zh-CN" altLang="en-US" sz="28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 xmlns="">
          <p:sp>
            <p:nvSpPr>
              <p:cNvPr id="40" name="文本框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8993" y="5282044"/>
                <a:ext cx="2811604" cy="52322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同心圆 40"/>
          <p:cNvSpPr/>
          <p:nvPr/>
        </p:nvSpPr>
        <p:spPr>
          <a:xfrm>
            <a:off x="5614892" y="5229200"/>
            <a:ext cx="1440160" cy="623360"/>
          </a:xfrm>
          <a:prstGeom prst="donut">
            <a:avLst>
              <a:gd name="adj" fmla="val 3881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本框 41"/>
              <p:cNvSpPr txBox="1"/>
              <p:nvPr/>
            </p:nvSpPr>
            <p:spPr>
              <a:xfrm>
                <a:off x="4906214" y="5805264"/>
                <a:ext cx="199407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0" i="1" smtClean="0"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16</m:t>
                      </m:r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∎</m:t>
                      </m:r>
                      <m:r>
                        <a:rPr kumimoji="1" lang="en-US" altLang="zh-CN" sz="2800" b="0" i="1" smtClean="0"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63</m:t>
                      </m:r>
                      <m:r>
                        <a:rPr kumimoji="1" lang="en-US" altLang="zh-CN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∎</m:t>
                      </m:r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−</m:t>
                      </m:r>
                    </m:oMath>
                  </m:oMathPara>
                </a14:m>
                <a:endParaRPr kumimoji="1" lang="zh-CN" altLang="en-US" sz="28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 xmlns="">
          <p:sp>
            <p:nvSpPr>
              <p:cNvPr id="42" name="文本框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6214" y="5805264"/>
                <a:ext cx="1994071" cy="52322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本框 42"/>
              <p:cNvSpPr txBox="1"/>
              <p:nvPr/>
            </p:nvSpPr>
            <p:spPr>
              <a:xfrm>
                <a:off x="4906214" y="6350928"/>
                <a:ext cx="95571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0" i="1" smtClean="0"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−47</m:t>
                      </m:r>
                    </m:oMath>
                  </m:oMathPara>
                </a14:m>
                <a:endParaRPr kumimoji="1" lang="zh-CN" altLang="en-US" sz="28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 xmlns="">
          <p:sp>
            <p:nvSpPr>
              <p:cNvPr id="43" name="文本框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6214" y="6350928"/>
                <a:ext cx="955711" cy="52322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93225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7" grpId="0"/>
      <p:bldP spid="38" grpId="0" animBg="1"/>
      <p:bldP spid="8" grpId="0" animBg="1"/>
      <p:bldP spid="40" grpId="0"/>
      <p:bldP spid="41" grpId="0" animBg="1"/>
      <p:bldP spid="42" grpId="0"/>
      <p:bldP spid="4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6</a:t>
            </a:r>
            <a:r>
              <a:rPr kumimoji="1" lang="zh-CN" altLang="en-US" dirty="0"/>
              <a:t> 算数表达式计算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grpSp>
        <p:nvGrpSpPr>
          <p:cNvPr id="32" name="组 31"/>
          <p:cNvGrpSpPr/>
          <p:nvPr/>
        </p:nvGrpSpPr>
        <p:grpSpPr>
          <a:xfrm>
            <a:off x="179512" y="2708920"/>
            <a:ext cx="8928992" cy="661797"/>
            <a:chOff x="179512" y="964527"/>
            <a:chExt cx="8928992" cy="661797"/>
          </a:xfrm>
        </p:grpSpPr>
        <p:sp>
          <p:nvSpPr>
            <p:cNvPr id="33" name="Rounded Rectangle 6"/>
            <p:cNvSpPr/>
            <p:nvPr/>
          </p:nvSpPr>
          <p:spPr>
            <a:xfrm>
              <a:off x="179512" y="1052736"/>
              <a:ext cx="573588" cy="573588"/>
            </a:xfrm>
            <a:prstGeom prst="roundRect">
              <a:avLst/>
            </a:prstGeom>
            <a:solidFill>
              <a:srgbClr val="02BA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914377"/>
              <a:r>
                <a:rPr lang="zh-CN" altLang="en-US" sz="2400" dirty="0">
                  <a:solidFill>
                    <a:prstClr val="white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例</a:t>
              </a:r>
              <a:endParaRPr lang="en-US" sz="2400" dirty="0">
                <a:solidFill>
                  <a:prstClr val="white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34" name="矩形 33"/>
            <p:cNvSpPr/>
            <p:nvPr/>
          </p:nvSpPr>
          <p:spPr>
            <a:xfrm>
              <a:off x="1043608" y="964527"/>
              <a:ext cx="8064896" cy="5355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400" b="1" dirty="0">
                  <a:latin typeface="Microsoft YaHei" charset="-122"/>
                  <a:ea typeface="Microsoft YaHei" charset="-122"/>
                  <a:cs typeface="Microsoft YaHei" charset="-122"/>
                </a:rPr>
                <a:t>中缀表达式转换为后缀表达式</a:t>
              </a:r>
            </a:p>
          </p:txBody>
        </p:sp>
        <p:cxnSp>
          <p:nvCxnSpPr>
            <p:cNvPr id="35" name="直线连接符 34"/>
            <p:cNvCxnSpPr/>
            <p:nvPr/>
          </p:nvCxnSpPr>
          <p:spPr>
            <a:xfrm>
              <a:off x="899592" y="1052736"/>
              <a:ext cx="0" cy="573587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组 35"/>
          <p:cNvGrpSpPr/>
          <p:nvPr/>
        </p:nvGrpSpPr>
        <p:grpSpPr>
          <a:xfrm>
            <a:off x="204308" y="1156906"/>
            <a:ext cx="6695977" cy="1476593"/>
            <a:chOff x="4572000" y="2159139"/>
            <a:chExt cx="6695977" cy="1476593"/>
          </a:xfrm>
        </p:grpSpPr>
        <p:sp>
          <p:nvSpPr>
            <p:cNvPr id="39" name="Rounded Rectangle 6"/>
            <p:cNvSpPr/>
            <p:nvPr/>
          </p:nvSpPr>
          <p:spPr>
            <a:xfrm>
              <a:off x="4589681" y="2159139"/>
              <a:ext cx="1006874" cy="573588"/>
            </a:xfrm>
            <a:prstGeom prst="roundRect">
              <a:avLst/>
            </a:prstGeom>
            <a:solidFill>
              <a:srgbClr val="02BA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914377"/>
              <a:r>
                <a:rPr lang="zh-CN" altLang="en-US" sz="2400">
                  <a:solidFill>
                    <a:prstClr val="white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规则</a:t>
              </a:r>
              <a:endParaRPr lang="en-US" sz="2400" dirty="0">
                <a:solidFill>
                  <a:prstClr val="white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4572000" y="2804735"/>
              <a:ext cx="5147563" cy="830997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rtlCol="0">
              <a:spAutoFit/>
            </a:bodyPr>
            <a:lstStyle/>
            <a:p>
              <a:pPr marL="342900" indent="-342900">
                <a:buFont typeface="+mj-lt"/>
                <a:buAutoNum type="arabicPeriod"/>
              </a:pPr>
              <a:r>
                <a:rPr kumimoji="1" lang="zh-CN" altLang="en-US" sz="2400" dirty="0">
                  <a:solidFill>
                    <a:schemeClr val="bg1">
                      <a:lumMod val="50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将运算符移至它的两个操作数之后</a:t>
              </a:r>
              <a:endParaRPr kumimoji="1" lang="en-US" altLang="zh-CN" sz="2400" dirty="0">
                <a:solidFill>
                  <a:schemeClr val="bg1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  <a:p>
              <a:pPr marL="342900" indent="-342900">
                <a:buFont typeface="+mj-lt"/>
                <a:buAutoNum type="arabicPeriod"/>
              </a:pPr>
              <a:r>
                <a:rPr kumimoji="1" lang="zh-CN" altLang="en-US" sz="2400" dirty="0">
                  <a:solidFill>
                    <a:schemeClr val="bg1">
                      <a:lumMod val="50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删除所有括号</a:t>
              </a:r>
            </a:p>
          </p:txBody>
        </p:sp>
        <p:sp>
          <p:nvSpPr>
            <p:cNvPr id="45" name="矩形 44"/>
            <p:cNvSpPr/>
            <p:nvPr/>
          </p:nvSpPr>
          <p:spPr>
            <a:xfrm>
              <a:off x="5596555" y="2196955"/>
              <a:ext cx="5671422" cy="5355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400" b="1" dirty="0">
                  <a:latin typeface="Microsoft YaHei" charset="-122"/>
                  <a:ea typeface="Microsoft YaHei" charset="-122"/>
                  <a:cs typeface="Microsoft YaHei" charset="-122"/>
                </a:rPr>
                <a:t>中缀表达式转换为后缀表达式的规则</a:t>
              </a: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120" y="1268760"/>
            <a:ext cx="6768752" cy="5223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605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6</a:t>
            </a:r>
            <a:r>
              <a:rPr kumimoji="1" lang="zh-CN" altLang="en-US" dirty="0"/>
              <a:t> 算数表达式计算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grpSp>
        <p:nvGrpSpPr>
          <p:cNvPr id="18" name="组 17"/>
          <p:cNvGrpSpPr/>
          <p:nvPr/>
        </p:nvGrpSpPr>
        <p:grpSpPr>
          <a:xfrm>
            <a:off x="179512" y="964527"/>
            <a:ext cx="8928992" cy="910775"/>
            <a:chOff x="179512" y="964527"/>
            <a:chExt cx="8928992" cy="910775"/>
          </a:xfrm>
        </p:grpSpPr>
        <p:sp>
          <p:nvSpPr>
            <p:cNvPr id="19" name="Rounded Rectangle 6"/>
            <p:cNvSpPr/>
            <p:nvPr/>
          </p:nvSpPr>
          <p:spPr>
            <a:xfrm>
              <a:off x="179512" y="1052736"/>
              <a:ext cx="573588" cy="573588"/>
            </a:xfrm>
            <a:prstGeom prst="roundRect">
              <a:avLst/>
            </a:prstGeom>
            <a:solidFill>
              <a:srgbClr val="02BA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914377"/>
              <a:r>
                <a:rPr lang="en-US" altLang="zh-CN" sz="2400" dirty="0">
                  <a:solidFill>
                    <a:prstClr val="white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A</a:t>
              </a:r>
              <a:endParaRPr lang="en-US" sz="2400" dirty="0">
                <a:solidFill>
                  <a:prstClr val="white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1043608" y="964527"/>
              <a:ext cx="8064896" cy="4979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400" b="1" dirty="0">
                  <a:latin typeface="Microsoft YaHei" charset="-122"/>
                  <a:ea typeface="Microsoft YaHei" charset="-122"/>
                  <a:cs typeface="Microsoft YaHei" charset="-122"/>
                </a:rPr>
                <a:t>后缀表达式求值算法</a:t>
              </a:r>
            </a:p>
          </p:txBody>
        </p:sp>
        <p:cxnSp>
          <p:nvCxnSpPr>
            <p:cNvPr id="21" name="直线连接符 20"/>
            <p:cNvCxnSpPr/>
            <p:nvPr/>
          </p:nvCxnSpPr>
          <p:spPr>
            <a:xfrm>
              <a:off x="899592" y="1052736"/>
              <a:ext cx="0" cy="72008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矩形 21"/>
            <p:cNvSpPr/>
            <p:nvPr/>
          </p:nvSpPr>
          <p:spPr>
            <a:xfrm>
              <a:off x="1043608" y="1377345"/>
              <a:ext cx="8064896" cy="4979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  <a:buSzPct val="86000"/>
              </a:pPr>
              <a:r>
                <a:rPr lang="zh-CN" altLang="en-US" sz="2400" dirty="0">
                  <a:latin typeface="Microsoft YaHei" charset="-122"/>
                  <a:ea typeface="Microsoft YaHei" charset="-122"/>
                  <a:cs typeface="Microsoft YaHei" charset="-122"/>
                </a:rPr>
                <a:t>利用栈，扫描一次即可完成</a:t>
              </a:r>
            </a:p>
          </p:txBody>
        </p:sp>
      </p:grpSp>
      <p:sp>
        <p:nvSpPr>
          <p:cNvPr id="23" name="矩形 22"/>
          <p:cNvSpPr/>
          <p:nvPr/>
        </p:nvSpPr>
        <p:spPr>
          <a:xfrm>
            <a:off x="1493979" y="3248413"/>
            <a:ext cx="6092644" cy="1224136"/>
          </a:xfrm>
          <a:prstGeom prst="rect">
            <a:avLst/>
          </a:prstGeom>
          <a:solidFill>
            <a:schemeClr val="bg1"/>
          </a:solidFill>
          <a:ln>
            <a:solidFill>
              <a:srgbClr val="01BA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取得的字符：</a:t>
            </a:r>
            <a:endParaRPr kumimoji="1" lang="en-US" altLang="zh-CN" sz="20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ctr"/>
            <a:r>
              <a:rPr kumimoji="1" lang="en-US" altLang="zh-CN" sz="200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1</a:t>
            </a:r>
            <a:r>
              <a:rPr kumimoji="1" lang="zh-CN" altLang="en-US" sz="200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）空格则跳过；</a:t>
            </a:r>
            <a:endParaRPr kumimoji="1" lang="en-US" altLang="zh-CN" sz="20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ctr"/>
            <a:r>
              <a:rPr kumimoji="1" lang="en-US" altLang="zh-CN" sz="200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2</a:t>
            </a:r>
            <a:r>
              <a:rPr kumimoji="1" lang="zh-CN" altLang="en-US" sz="200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）运算符则出栈两次进行相应运算，结果入栈；</a:t>
            </a:r>
            <a:endParaRPr kumimoji="1" lang="en-US" altLang="zh-CN" sz="20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ctr"/>
            <a:r>
              <a:rPr kumimoji="1" lang="en-US" altLang="zh-CN" sz="200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3</a:t>
            </a:r>
            <a:r>
              <a:rPr kumimoji="1" lang="zh-CN" altLang="en-US" sz="200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）否则为数字，先取整数再取小数，结果入栈</a:t>
            </a:r>
          </a:p>
        </p:txBody>
      </p:sp>
      <p:sp>
        <p:nvSpPr>
          <p:cNvPr id="24" name="下箭头 23"/>
          <p:cNvSpPr/>
          <p:nvPr/>
        </p:nvSpPr>
        <p:spPr>
          <a:xfrm>
            <a:off x="4292579" y="2778409"/>
            <a:ext cx="495445" cy="414743"/>
          </a:xfrm>
          <a:prstGeom prst="downArrow">
            <a:avLst/>
          </a:prstGeom>
          <a:solidFill>
            <a:srgbClr val="FFC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3557266" y="2150899"/>
            <a:ext cx="1990618" cy="593235"/>
          </a:xfrm>
          <a:prstGeom prst="rect">
            <a:avLst/>
          </a:prstGeom>
          <a:solidFill>
            <a:schemeClr val="bg1"/>
          </a:solidFill>
          <a:ln>
            <a:solidFill>
              <a:srgbClr val="01BA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扫描表达式，每次取一个字符</a:t>
            </a:r>
          </a:p>
        </p:txBody>
      </p:sp>
      <p:sp>
        <p:nvSpPr>
          <p:cNvPr id="26" name="下箭头 25"/>
          <p:cNvSpPr/>
          <p:nvPr/>
        </p:nvSpPr>
        <p:spPr>
          <a:xfrm>
            <a:off x="4304852" y="4527810"/>
            <a:ext cx="495445" cy="414743"/>
          </a:xfrm>
          <a:prstGeom prst="downArrow">
            <a:avLst/>
          </a:prstGeom>
          <a:solidFill>
            <a:srgbClr val="FFC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7" name="矩形 26"/>
          <p:cNvSpPr/>
          <p:nvPr/>
        </p:nvSpPr>
        <p:spPr>
          <a:xfrm>
            <a:off x="1506252" y="5017568"/>
            <a:ext cx="6092644" cy="715688"/>
          </a:xfrm>
          <a:prstGeom prst="rect">
            <a:avLst/>
          </a:prstGeom>
          <a:solidFill>
            <a:schemeClr val="bg1"/>
          </a:solidFill>
          <a:ln>
            <a:solidFill>
              <a:srgbClr val="01BA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遍历结束后，若栈中只有一个元素，它就是计算结果，</a:t>
            </a:r>
            <a:r>
              <a:rPr kumimoji="1" lang="zh-CN" altLang="en-US" sz="20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否则意味出错</a:t>
            </a:r>
            <a:endParaRPr kumimoji="1" lang="zh-CN" altLang="en-US" sz="20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8" name="Freeform 111"/>
          <p:cNvSpPr>
            <a:spLocks noEditPoints="1"/>
          </p:cNvSpPr>
          <p:nvPr/>
        </p:nvSpPr>
        <p:spPr bwMode="auto">
          <a:xfrm>
            <a:off x="268742" y="5984596"/>
            <a:ext cx="420611" cy="423619"/>
          </a:xfrm>
          <a:custGeom>
            <a:avLst/>
            <a:gdLst/>
            <a:ahLst/>
            <a:cxnLst>
              <a:cxn ang="0">
                <a:pos x="36" y="38"/>
              </a:cxn>
              <a:cxn ang="0">
                <a:pos x="5" y="38"/>
              </a:cxn>
              <a:cxn ang="0">
                <a:pos x="0" y="45"/>
              </a:cxn>
              <a:cxn ang="0">
                <a:pos x="0" y="69"/>
              </a:cxn>
              <a:cxn ang="0">
                <a:pos x="9" y="74"/>
              </a:cxn>
              <a:cxn ang="0">
                <a:pos x="9" y="94"/>
              </a:cxn>
              <a:cxn ang="0">
                <a:pos x="1" y="96"/>
              </a:cxn>
              <a:cxn ang="0">
                <a:pos x="0" y="121"/>
              </a:cxn>
              <a:cxn ang="0">
                <a:pos x="1" y="128"/>
              </a:cxn>
              <a:cxn ang="0">
                <a:pos x="36" y="130"/>
              </a:cxn>
              <a:cxn ang="0">
                <a:pos x="9" y="150"/>
              </a:cxn>
              <a:cxn ang="0">
                <a:pos x="0" y="156"/>
              </a:cxn>
              <a:cxn ang="0">
                <a:pos x="0" y="177"/>
              </a:cxn>
              <a:cxn ang="0">
                <a:pos x="5" y="186"/>
              </a:cxn>
              <a:cxn ang="0">
                <a:pos x="36" y="206"/>
              </a:cxn>
              <a:cxn ang="0">
                <a:pos x="5" y="206"/>
              </a:cxn>
              <a:cxn ang="0">
                <a:pos x="0" y="215"/>
              </a:cxn>
              <a:cxn ang="0">
                <a:pos x="0" y="237"/>
              </a:cxn>
              <a:cxn ang="0">
                <a:pos x="9" y="243"/>
              </a:cxn>
              <a:cxn ang="0">
                <a:pos x="262" y="281"/>
              </a:cxn>
              <a:cxn ang="0">
                <a:pos x="275" y="275"/>
              </a:cxn>
              <a:cxn ang="0">
                <a:pos x="281" y="18"/>
              </a:cxn>
              <a:cxn ang="0">
                <a:pos x="275" y="5"/>
              </a:cxn>
              <a:cxn ang="0">
                <a:pos x="262" y="0"/>
              </a:cxn>
              <a:cxn ang="0">
                <a:pos x="56" y="243"/>
              </a:cxn>
              <a:cxn ang="0">
                <a:pos x="69" y="243"/>
              </a:cxn>
              <a:cxn ang="0">
                <a:pos x="74" y="234"/>
              </a:cxn>
              <a:cxn ang="0">
                <a:pos x="74" y="212"/>
              </a:cxn>
              <a:cxn ang="0">
                <a:pos x="65" y="206"/>
              </a:cxn>
              <a:cxn ang="0">
                <a:pos x="65" y="186"/>
              </a:cxn>
              <a:cxn ang="0">
                <a:pos x="72" y="185"/>
              </a:cxn>
              <a:cxn ang="0">
                <a:pos x="74" y="159"/>
              </a:cxn>
              <a:cxn ang="0">
                <a:pos x="72" y="152"/>
              </a:cxn>
              <a:cxn ang="0">
                <a:pos x="56" y="150"/>
              </a:cxn>
              <a:cxn ang="0">
                <a:pos x="65" y="130"/>
              </a:cxn>
              <a:cxn ang="0">
                <a:pos x="74" y="125"/>
              </a:cxn>
              <a:cxn ang="0">
                <a:pos x="74" y="103"/>
              </a:cxn>
              <a:cxn ang="0">
                <a:pos x="69" y="94"/>
              </a:cxn>
              <a:cxn ang="0">
                <a:pos x="56" y="74"/>
              </a:cxn>
              <a:cxn ang="0">
                <a:pos x="69" y="74"/>
              </a:cxn>
              <a:cxn ang="0">
                <a:pos x="74" y="65"/>
              </a:cxn>
              <a:cxn ang="0">
                <a:pos x="74" y="41"/>
              </a:cxn>
              <a:cxn ang="0">
                <a:pos x="65" y="38"/>
              </a:cxn>
              <a:cxn ang="0">
                <a:pos x="92" y="18"/>
              </a:cxn>
            </a:cxnLst>
            <a:rect l="0" t="0" r="r" b="b"/>
            <a:pathLst>
              <a:path w="281" h="281">
                <a:moveTo>
                  <a:pt x="262" y="0"/>
                </a:moveTo>
                <a:lnTo>
                  <a:pt x="36" y="0"/>
                </a:lnTo>
                <a:lnTo>
                  <a:pt x="36" y="38"/>
                </a:lnTo>
                <a:lnTo>
                  <a:pt x="9" y="38"/>
                </a:lnTo>
                <a:lnTo>
                  <a:pt x="9" y="38"/>
                </a:lnTo>
                <a:lnTo>
                  <a:pt x="5" y="38"/>
                </a:lnTo>
                <a:lnTo>
                  <a:pt x="1" y="40"/>
                </a:lnTo>
                <a:lnTo>
                  <a:pt x="0" y="41"/>
                </a:lnTo>
                <a:lnTo>
                  <a:pt x="0" y="45"/>
                </a:lnTo>
                <a:lnTo>
                  <a:pt x="0" y="65"/>
                </a:lnTo>
                <a:lnTo>
                  <a:pt x="0" y="65"/>
                </a:lnTo>
                <a:lnTo>
                  <a:pt x="0" y="69"/>
                </a:lnTo>
                <a:lnTo>
                  <a:pt x="1" y="72"/>
                </a:lnTo>
                <a:lnTo>
                  <a:pt x="5" y="74"/>
                </a:lnTo>
                <a:lnTo>
                  <a:pt x="9" y="74"/>
                </a:lnTo>
                <a:lnTo>
                  <a:pt x="36" y="74"/>
                </a:lnTo>
                <a:lnTo>
                  <a:pt x="36" y="94"/>
                </a:lnTo>
                <a:lnTo>
                  <a:pt x="9" y="94"/>
                </a:lnTo>
                <a:lnTo>
                  <a:pt x="9" y="94"/>
                </a:lnTo>
                <a:lnTo>
                  <a:pt x="5" y="94"/>
                </a:lnTo>
                <a:lnTo>
                  <a:pt x="1" y="96"/>
                </a:lnTo>
                <a:lnTo>
                  <a:pt x="0" y="99"/>
                </a:lnTo>
                <a:lnTo>
                  <a:pt x="0" y="103"/>
                </a:lnTo>
                <a:lnTo>
                  <a:pt x="0" y="121"/>
                </a:lnTo>
                <a:lnTo>
                  <a:pt x="0" y="121"/>
                </a:lnTo>
                <a:lnTo>
                  <a:pt x="0" y="125"/>
                </a:lnTo>
                <a:lnTo>
                  <a:pt x="1" y="128"/>
                </a:lnTo>
                <a:lnTo>
                  <a:pt x="5" y="130"/>
                </a:lnTo>
                <a:lnTo>
                  <a:pt x="9" y="130"/>
                </a:lnTo>
                <a:lnTo>
                  <a:pt x="36" y="130"/>
                </a:lnTo>
                <a:lnTo>
                  <a:pt x="36" y="150"/>
                </a:lnTo>
                <a:lnTo>
                  <a:pt x="9" y="150"/>
                </a:lnTo>
                <a:lnTo>
                  <a:pt x="9" y="150"/>
                </a:lnTo>
                <a:lnTo>
                  <a:pt x="5" y="150"/>
                </a:lnTo>
                <a:lnTo>
                  <a:pt x="1" y="152"/>
                </a:lnTo>
                <a:lnTo>
                  <a:pt x="0" y="156"/>
                </a:lnTo>
                <a:lnTo>
                  <a:pt x="0" y="159"/>
                </a:lnTo>
                <a:lnTo>
                  <a:pt x="0" y="177"/>
                </a:lnTo>
                <a:lnTo>
                  <a:pt x="0" y="177"/>
                </a:lnTo>
                <a:lnTo>
                  <a:pt x="0" y="181"/>
                </a:lnTo>
                <a:lnTo>
                  <a:pt x="1" y="185"/>
                </a:lnTo>
                <a:lnTo>
                  <a:pt x="5" y="186"/>
                </a:lnTo>
                <a:lnTo>
                  <a:pt x="9" y="186"/>
                </a:lnTo>
                <a:lnTo>
                  <a:pt x="36" y="186"/>
                </a:lnTo>
                <a:lnTo>
                  <a:pt x="36" y="206"/>
                </a:lnTo>
                <a:lnTo>
                  <a:pt x="9" y="206"/>
                </a:lnTo>
                <a:lnTo>
                  <a:pt x="9" y="206"/>
                </a:lnTo>
                <a:lnTo>
                  <a:pt x="5" y="206"/>
                </a:lnTo>
                <a:lnTo>
                  <a:pt x="1" y="208"/>
                </a:lnTo>
                <a:lnTo>
                  <a:pt x="0" y="212"/>
                </a:lnTo>
                <a:lnTo>
                  <a:pt x="0" y="215"/>
                </a:lnTo>
                <a:lnTo>
                  <a:pt x="0" y="234"/>
                </a:lnTo>
                <a:lnTo>
                  <a:pt x="0" y="234"/>
                </a:lnTo>
                <a:lnTo>
                  <a:pt x="0" y="237"/>
                </a:lnTo>
                <a:lnTo>
                  <a:pt x="1" y="241"/>
                </a:lnTo>
                <a:lnTo>
                  <a:pt x="5" y="243"/>
                </a:lnTo>
                <a:lnTo>
                  <a:pt x="9" y="243"/>
                </a:lnTo>
                <a:lnTo>
                  <a:pt x="36" y="243"/>
                </a:lnTo>
                <a:lnTo>
                  <a:pt x="36" y="281"/>
                </a:lnTo>
                <a:lnTo>
                  <a:pt x="262" y="281"/>
                </a:lnTo>
                <a:lnTo>
                  <a:pt x="262" y="281"/>
                </a:lnTo>
                <a:lnTo>
                  <a:pt x="270" y="279"/>
                </a:lnTo>
                <a:lnTo>
                  <a:pt x="275" y="275"/>
                </a:lnTo>
                <a:lnTo>
                  <a:pt x="279" y="270"/>
                </a:lnTo>
                <a:lnTo>
                  <a:pt x="281" y="261"/>
                </a:lnTo>
                <a:lnTo>
                  <a:pt x="281" y="18"/>
                </a:lnTo>
                <a:lnTo>
                  <a:pt x="281" y="18"/>
                </a:lnTo>
                <a:lnTo>
                  <a:pt x="279" y="11"/>
                </a:lnTo>
                <a:lnTo>
                  <a:pt x="275" y="5"/>
                </a:lnTo>
                <a:lnTo>
                  <a:pt x="270" y="1"/>
                </a:lnTo>
                <a:lnTo>
                  <a:pt x="262" y="0"/>
                </a:lnTo>
                <a:lnTo>
                  <a:pt x="262" y="0"/>
                </a:lnTo>
                <a:close/>
                <a:moveTo>
                  <a:pt x="92" y="263"/>
                </a:moveTo>
                <a:lnTo>
                  <a:pt x="56" y="263"/>
                </a:lnTo>
                <a:lnTo>
                  <a:pt x="56" y="243"/>
                </a:lnTo>
                <a:lnTo>
                  <a:pt x="65" y="243"/>
                </a:lnTo>
                <a:lnTo>
                  <a:pt x="65" y="243"/>
                </a:lnTo>
                <a:lnTo>
                  <a:pt x="69" y="243"/>
                </a:lnTo>
                <a:lnTo>
                  <a:pt x="72" y="241"/>
                </a:lnTo>
                <a:lnTo>
                  <a:pt x="74" y="237"/>
                </a:lnTo>
                <a:lnTo>
                  <a:pt x="74" y="234"/>
                </a:lnTo>
                <a:lnTo>
                  <a:pt x="74" y="215"/>
                </a:lnTo>
                <a:lnTo>
                  <a:pt x="74" y="215"/>
                </a:lnTo>
                <a:lnTo>
                  <a:pt x="74" y="212"/>
                </a:lnTo>
                <a:lnTo>
                  <a:pt x="72" y="208"/>
                </a:lnTo>
                <a:lnTo>
                  <a:pt x="69" y="206"/>
                </a:lnTo>
                <a:lnTo>
                  <a:pt x="65" y="206"/>
                </a:lnTo>
                <a:lnTo>
                  <a:pt x="56" y="206"/>
                </a:lnTo>
                <a:lnTo>
                  <a:pt x="56" y="186"/>
                </a:lnTo>
                <a:lnTo>
                  <a:pt x="65" y="186"/>
                </a:lnTo>
                <a:lnTo>
                  <a:pt x="65" y="186"/>
                </a:lnTo>
                <a:lnTo>
                  <a:pt x="69" y="186"/>
                </a:lnTo>
                <a:lnTo>
                  <a:pt x="72" y="185"/>
                </a:lnTo>
                <a:lnTo>
                  <a:pt x="74" y="181"/>
                </a:lnTo>
                <a:lnTo>
                  <a:pt x="74" y="177"/>
                </a:lnTo>
                <a:lnTo>
                  <a:pt x="74" y="159"/>
                </a:lnTo>
                <a:lnTo>
                  <a:pt x="74" y="159"/>
                </a:lnTo>
                <a:lnTo>
                  <a:pt x="74" y="156"/>
                </a:lnTo>
                <a:lnTo>
                  <a:pt x="72" y="152"/>
                </a:lnTo>
                <a:lnTo>
                  <a:pt x="69" y="150"/>
                </a:lnTo>
                <a:lnTo>
                  <a:pt x="65" y="150"/>
                </a:lnTo>
                <a:lnTo>
                  <a:pt x="56" y="150"/>
                </a:lnTo>
                <a:lnTo>
                  <a:pt x="56" y="130"/>
                </a:lnTo>
                <a:lnTo>
                  <a:pt x="65" y="130"/>
                </a:lnTo>
                <a:lnTo>
                  <a:pt x="65" y="130"/>
                </a:lnTo>
                <a:lnTo>
                  <a:pt x="69" y="130"/>
                </a:lnTo>
                <a:lnTo>
                  <a:pt x="72" y="128"/>
                </a:lnTo>
                <a:lnTo>
                  <a:pt x="74" y="125"/>
                </a:lnTo>
                <a:lnTo>
                  <a:pt x="74" y="121"/>
                </a:lnTo>
                <a:lnTo>
                  <a:pt x="74" y="103"/>
                </a:lnTo>
                <a:lnTo>
                  <a:pt x="74" y="103"/>
                </a:lnTo>
                <a:lnTo>
                  <a:pt x="74" y="99"/>
                </a:lnTo>
                <a:lnTo>
                  <a:pt x="72" y="96"/>
                </a:lnTo>
                <a:lnTo>
                  <a:pt x="69" y="94"/>
                </a:lnTo>
                <a:lnTo>
                  <a:pt x="65" y="94"/>
                </a:lnTo>
                <a:lnTo>
                  <a:pt x="56" y="94"/>
                </a:lnTo>
                <a:lnTo>
                  <a:pt x="56" y="74"/>
                </a:lnTo>
                <a:lnTo>
                  <a:pt x="65" y="74"/>
                </a:lnTo>
                <a:lnTo>
                  <a:pt x="65" y="74"/>
                </a:lnTo>
                <a:lnTo>
                  <a:pt x="69" y="74"/>
                </a:lnTo>
                <a:lnTo>
                  <a:pt x="72" y="72"/>
                </a:lnTo>
                <a:lnTo>
                  <a:pt x="74" y="69"/>
                </a:lnTo>
                <a:lnTo>
                  <a:pt x="74" y="65"/>
                </a:lnTo>
                <a:lnTo>
                  <a:pt x="74" y="45"/>
                </a:lnTo>
                <a:lnTo>
                  <a:pt x="74" y="45"/>
                </a:lnTo>
                <a:lnTo>
                  <a:pt x="74" y="41"/>
                </a:lnTo>
                <a:lnTo>
                  <a:pt x="72" y="40"/>
                </a:lnTo>
                <a:lnTo>
                  <a:pt x="69" y="38"/>
                </a:lnTo>
                <a:lnTo>
                  <a:pt x="65" y="38"/>
                </a:lnTo>
                <a:lnTo>
                  <a:pt x="56" y="38"/>
                </a:lnTo>
                <a:lnTo>
                  <a:pt x="56" y="18"/>
                </a:lnTo>
                <a:lnTo>
                  <a:pt x="92" y="18"/>
                </a:lnTo>
                <a:lnTo>
                  <a:pt x="92" y="263"/>
                </a:lnTo>
                <a:close/>
              </a:path>
            </a:pathLst>
          </a:custGeom>
          <a:solidFill>
            <a:srgbClr val="8FC74D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defTabSz="914377"/>
            <a:endParaRPr lang="en-US" sz="2400">
              <a:solidFill>
                <a:srgbClr val="8FC74D"/>
              </a:solidFill>
              <a:latin typeface="+mj-ea"/>
              <a:ea typeface="+mj-ea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663411" y="6011739"/>
            <a:ext cx="19239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008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Ch3/Ch3-4.cpp</a:t>
            </a:r>
            <a:endParaRPr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1042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5" grpId="0" animBg="1"/>
      <p:bldP spid="26" grpId="0" animBg="1"/>
      <p:bldP spid="2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6</a:t>
            </a:r>
            <a:r>
              <a:rPr kumimoji="1" lang="zh-CN" altLang="en-US" dirty="0"/>
              <a:t> 算数表达式计算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grpSp>
        <p:nvGrpSpPr>
          <p:cNvPr id="18" name="组 17"/>
          <p:cNvGrpSpPr/>
          <p:nvPr/>
        </p:nvGrpSpPr>
        <p:grpSpPr>
          <a:xfrm>
            <a:off x="179512" y="964527"/>
            <a:ext cx="8928992" cy="910775"/>
            <a:chOff x="179512" y="964527"/>
            <a:chExt cx="8928992" cy="910775"/>
          </a:xfrm>
        </p:grpSpPr>
        <p:sp>
          <p:nvSpPr>
            <p:cNvPr id="19" name="Rounded Rectangle 6"/>
            <p:cNvSpPr/>
            <p:nvPr/>
          </p:nvSpPr>
          <p:spPr>
            <a:xfrm>
              <a:off x="179512" y="1052736"/>
              <a:ext cx="573588" cy="573588"/>
            </a:xfrm>
            <a:prstGeom prst="roundRect">
              <a:avLst/>
            </a:prstGeom>
            <a:solidFill>
              <a:srgbClr val="02BA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914377"/>
              <a:r>
                <a:rPr lang="en-US" altLang="zh-CN" sz="2400" dirty="0">
                  <a:solidFill>
                    <a:prstClr val="white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A</a:t>
              </a:r>
              <a:endParaRPr lang="en-US" sz="2400" dirty="0">
                <a:solidFill>
                  <a:prstClr val="white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1043608" y="964527"/>
              <a:ext cx="8064896" cy="4979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400" b="1" dirty="0">
                  <a:latin typeface="Microsoft YaHei" charset="-122"/>
                  <a:ea typeface="Microsoft YaHei" charset="-122"/>
                  <a:cs typeface="Microsoft YaHei" charset="-122"/>
                </a:rPr>
                <a:t>后缀表达式求值算法</a:t>
              </a:r>
            </a:p>
          </p:txBody>
        </p:sp>
        <p:cxnSp>
          <p:nvCxnSpPr>
            <p:cNvPr id="21" name="直线连接符 20"/>
            <p:cNvCxnSpPr/>
            <p:nvPr/>
          </p:nvCxnSpPr>
          <p:spPr>
            <a:xfrm>
              <a:off x="899592" y="1052736"/>
              <a:ext cx="0" cy="72008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矩形 21"/>
            <p:cNvSpPr/>
            <p:nvPr/>
          </p:nvSpPr>
          <p:spPr>
            <a:xfrm>
              <a:off x="1043608" y="1377345"/>
              <a:ext cx="8064896" cy="4979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  <a:buSzPct val="86000"/>
              </a:pPr>
              <a:r>
                <a:rPr lang="zh-CN" altLang="en-US" sz="2400" dirty="0">
                  <a:latin typeface="Microsoft YaHei" charset="-122"/>
                  <a:ea typeface="Microsoft YaHei" charset="-122"/>
                  <a:cs typeface="Microsoft YaHei" charset="-122"/>
                </a:rPr>
                <a:t>利用栈，扫描一次即可完成</a:t>
              </a: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481" y="1988840"/>
            <a:ext cx="6699887" cy="4632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70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6</a:t>
            </a:r>
            <a:r>
              <a:rPr kumimoji="1" lang="zh-CN" altLang="en-US" dirty="0"/>
              <a:t> 算数表达式计算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grpSp>
        <p:nvGrpSpPr>
          <p:cNvPr id="18" name="组 17"/>
          <p:cNvGrpSpPr/>
          <p:nvPr/>
        </p:nvGrpSpPr>
        <p:grpSpPr>
          <a:xfrm>
            <a:off x="179512" y="964527"/>
            <a:ext cx="8928992" cy="910775"/>
            <a:chOff x="179512" y="964527"/>
            <a:chExt cx="8928992" cy="910775"/>
          </a:xfrm>
        </p:grpSpPr>
        <p:sp>
          <p:nvSpPr>
            <p:cNvPr id="19" name="Rounded Rectangle 6"/>
            <p:cNvSpPr/>
            <p:nvPr/>
          </p:nvSpPr>
          <p:spPr>
            <a:xfrm>
              <a:off x="179512" y="1052736"/>
              <a:ext cx="573588" cy="573588"/>
            </a:xfrm>
            <a:prstGeom prst="roundRect">
              <a:avLst/>
            </a:prstGeom>
            <a:solidFill>
              <a:srgbClr val="02BA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914377"/>
              <a:r>
                <a:rPr lang="en-US" altLang="zh-CN" sz="2400" dirty="0">
                  <a:solidFill>
                    <a:prstClr val="white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A</a:t>
              </a:r>
              <a:endParaRPr lang="en-US" sz="2400" dirty="0">
                <a:solidFill>
                  <a:prstClr val="white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1043608" y="964527"/>
              <a:ext cx="8064896" cy="4979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400" b="1" dirty="0">
                  <a:latin typeface="Microsoft YaHei" charset="-122"/>
                  <a:ea typeface="Microsoft YaHei" charset="-122"/>
                  <a:cs typeface="Microsoft YaHei" charset="-122"/>
                </a:rPr>
                <a:t>中缀表达式转换为后缀表达式</a:t>
              </a:r>
            </a:p>
          </p:txBody>
        </p:sp>
        <p:cxnSp>
          <p:nvCxnSpPr>
            <p:cNvPr id="21" name="直线连接符 20"/>
            <p:cNvCxnSpPr/>
            <p:nvPr/>
          </p:nvCxnSpPr>
          <p:spPr>
            <a:xfrm>
              <a:off x="899592" y="1052736"/>
              <a:ext cx="0" cy="72008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矩形 21"/>
            <p:cNvSpPr/>
            <p:nvPr/>
          </p:nvSpPr>
          <p:spPr>
            <a:xfrm>
              <a:off x="1043608" y="1377345"/>
              <a:ext cx="8064896" cy="4979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  <a:buSzPct val="86000"/>
              </a:pPr>
              <a:r>
                <a:rPr lang="zh-CN" altLang="en-US" sz="2400" dirty="0">
                  <a:latin typeface="Microsoft YaHei" charset="-122"/>
                  <a:ea typeface="Microsoft YaHei" charset="-122"/>
                  <a:cs typeface="Microsoft YaHei" charset="-122"/>
                </a:rPr>
                <a:t>利用栈，扫描一次即可完成</a:t>
              </a:r>
            </a:p>
          </p:txBody>
        </p:sp>
      </p:grpSp>
      <p:sp>
        <p:nvSpPr>
          <p:cNvPr id="11" name="文本框 10"/>
          <p:cNvSpPr txBox="1"/>
          <p:nvPr/>
        </p:nvSpPr>
        <p:spPr>
          <a:xfrm>
            <a:off x="431540" y="1988840"/>
            <a:ext cx="4644516" cy="430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SzPct val="86000"/>
              <a:buFont typeface="AppleColorEmoji" charset="0"/>
              <a:buChar char="🌔"/>
            </a:pPr>
            <a:r>
              <a:rPr lang="zh-CN" altLang="en-US" sz="2000" b="1" dirty="0">
                <a:latin typeface="Microsoft YaHei" charset="-122"/>
                <a:ea typeface="Microsoft YaHei" charset="-122"/>
                <a:cs typeface="Microsoft YaHei" charset="-122"/>
              </a:rPr>
              <a:t>运算符优先级</a:t>
            </a:r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6166947"/>
              </p:ext>
            </p:extLst>
          </p:nvPr>
        </p:nvGraphicFramePr>
        <p:xfrm>
          <a:off x="1504575" y="3356992"/>
          <a:ext cx="6096000" cy="158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运算符</a:t>
                      </a:r>
                    </a:p>
                  </a:txBody>
                  <a:tcPr>
                    <a:solidFill>
                      <a:srgbClr val="01BA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优先级</a:t>
                      </a:r>
                    </a:p>
                  </a:txBody>
                  <a:tcPr>
                    <a:solidFill>
                      <a:srgbClr val="01B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*、</a:t>
                      </a:r>
                      <a:r>
                        <a:rPr lang="en-US" altLang="zh-CN" sz="2000" dirty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/</a:t>
                      </a:r>
                      <a:endParaRPr lang="zh-CN" altLang="en-US" sz="20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>
                    <a:solidFill>
                      <a:srgbClr val="D1D7E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2</a:t>
                      </a:r>
                      <a:endParaRPr lang="zh-CN" altLang="en-US" sz="20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>
                    <a:solidFill>
                      <a:srgbClr val="D1D7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+</a:t>
                      </a:r>
                      <a:r>
                        <a:rPr lang="zh-CN" altLang="en-US" sz="2000" dirty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、</a:t>
                      </a:r>
                      <a:r>
                        <a:rPr lang="en-US" altLang="zh-CN" sz="2000" dirty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-</a:t>
                      </a:r>
                      <a:endParaRPr lang="zh-CN" altLang="en-US" sz="20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>
                    <a:solidFill>
                      <a:srgbClr val="D1D7E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1</a:t>
                      </a:r>
                      <a:endParaRPr lang="zh-CN" altLang="en-US" sz="20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>
                    <a:solidFill>
                      <a:srgbClr val="D1D7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(</a:t>
                      </a:r>
                      <a:r>
                        <a:rPr lang="zh-CN" altLang="en-US" sz="2000" dirty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、</a:t>
                      </a:r>
                      <a:r>
                        <a:rPr lang="en-US" altLang="zh-CN" sz="2000" dirty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@</a:t>
                      </a:r>
                      <a:endParaRPr lang="zh-CN" altLang="en-US" sz="20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>
                    <a:solidFill>
                      <a:srgbClr val="D1D7E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</a:t>
                      </a:r>
                      <a:endParaRPr lang="zh-CN" altLang="en-US" sz="20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>
                    <a:solidFill>
                      <a:srgbClr val="D1D7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06063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6</a:t>
            </a:r>
            <a:r>
              <a:rPr kumimoji="1" lang="zh-CN" altLang="en-US" dirty="0"/>
              <a:t> 算数表达式计算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grpSp>
        <p:nvGrpSpPr>
          <p:cNvPr id="18" name="组 17"/>
          <p:cNvGrpSpPr/>
          <p:nvPr/>
        </p:nvGrpSpPr>
        <p:grpSpPr>
          <a:xfrm>
            <a:off x="179512" y="964527"/>
            <a:ext cx="8928992" cy="910775"/>
            <a:chOff x="179512" y="964527"/>
            <a:chExt cx="8928992" cy="910775"/>
          </a:xfrm>
        </p:grpSpPr>
        <p:sp>
          <p:nvSpPr>
            <p:cNvPr id="19" name="Rounded Rectangle 6"/>
            <p:cNvSpPr/>
            <p:nvPr/>
          </p:nvSpPr>
          <p:spPr>
            <a:xfrm>
              <a:off x="179512" y="1052736"/>
              <a:ext cx="573588" cy="573588"/>
            </a:xfrm>
            <a:prstGeom prst="roundRect">
              <a:avLst/>
            </a:prstGeom>
            <a:solidFill>
              <a:srgbClr val="02BA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914377"/>
              <a:r>
                <a:rPr lang="en-US" altLang="zh-CN" sz="2400" dirty="0">
                  <a:solidFill>
                    <a:prstClr val="white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A</a:t>
              </a:r>
              <a:endParaRPr lang="en-US" sz="2400" dirty="0">
                <a:solidFill>
                  <a:prstClr val="white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1043608" y="964527"/>
              <a:ext cx="8064896" cy="4979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400" b="1" dirty="0">
                  <a:latin typeface="Microsoft YaHei" charset="-122"/>
                  <a:ea typeface="Microsoft YaHei" charset="-122"/>
                  <a:cs typeface="Microsoft YaHei" charset="-122"/>
                </a:rPr>
                <a:t>中缀表达式转换为后缀表达式</a:t>
              </a:r>
            </a:p>
          </p:txBody>
        </p:sp>
        <p:cxnSp>
          <p:nvCxnSpPr>
            <p:cNvPr id="21" name="直线连接符 20"/>
            <p:cNvCxnSpPr/>
            <p:nvPr/>
          </p:nvCxnSpPr>
          <p:spPr>
            <a:xfrm>
              <a:off x="899592" y="1052736"/>
              <a:ext cx="0" cy="72008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矩形 21"/>
            <p:cNvSpPr/>
            <p:nvPr/>
          </p:nvSpPr>
          <p:spPr>
            <a:xfrm>
              <a:off x="1043608" y="1377345"/>
              <a:ext cx="8064896" cy="4979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  <a:buSzPct val="86000"/>
              </a:pPr>
              <a:r>
                <a:rPr lang="zh-CN" altLang="en-US" sz="2400" dirty="0">
                  <a:latin typeface="Microsoft YaHei" charset="-122"/>
                  <a:ea typeface="Microsoft YaHei" charset="-122"/>
                  <a:cs typeface="Microsoft YaHei" charset="-122"/>
                </a:rPr>
                <a:t>利用栈，扫描一次即可完成</a:t>
              </a:r>
            </a:p>
          </p:txBody>
        </p:sp>
      </p:grpSp>
      <p:sp>
        <p:nvSpPr>
          <p:cNvPr id="11" name="文本框 10"/>
          <p:cNvSpPr txBox="1"/>
          <p:nvPr/>
        </p:nvSpPr>
        <p:spPr>
          <a:xfrm>
            <a:off x="431540" y="1988840"/>
            <a:ext cx="830658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SzPct val="86000"/>
              <a:buFont typeface="AppleColorEmoji" charset="0"/>
              <a:buChar char="🌔"/>
            </a:pPr>
            <a:r>
              <a:rPr lang="zh-CN" altLang="en-US" sz="2000" b="1" dirty="0">
                <a:latin typeface="Microsoft YaHei" charset="-122"/>
                <a:ea typeface="Microsoft YaHei" charset="-122"/>
                <a:cs typeface="Microsoft YaHei" charset="-122"/>
              </a:rPr>
              <a:t>算法思路：遍历表达式，依次处理字符</a:t>
            </a:r>
            <a:r>
              <a:rPr lang="en-US" altLang="zh-CN" sz="2000" b="1" dirty="0" err="1">
                <a:latin typeface="Microsoft YaHei" charset="-122"/>
                <a:ea typeface="Microsoft YaHei" charset="-122"/>
                <a:cs typeface="Microsoft YaHei" charset="-122"/>
              </a:rPr>
              <a:t>ch</a:t>
            </a:r>
            <a:endParaRPr lang="en-US" altLang="zh-CN" sz="2000" b="1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800100" lvl="1" indent="-342900">
              <a:lnSpc>
                <a:spcPct val="120000"/>
              </a:lnSpc>
              <a:buSzPct val="86000"/>
              <a:buFont typeface="AppleColorEmoji" charset="0"/>
              <a:buChar char="🌔"/>
            </a:pPr>
            <a:r>
              <a:rPr lang="zh-CN" altLang="en-US" sz="2000" b="1" dirty="0">
                <a:latin typeface="Microsoft YaHei" charset="-122"/>
                <a:ea typeface="Microsoft YaHei" charset="-122"/>
                <a:cs typeface="Microsoft YaHei" charset="-122"/>
              </a:rPr>
              <a:t>空格：不处理</a:t>
            </a:r>
            <a:endParaRPr lang="en-US" altLang="zh-CN" sz="2000" b="1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800100" lvl="1" indent="-342900">
              <a:lnSpc>
                <a:spcPct val="120000"/>
              </a:lnSpc>
              <a:buSzPct val="86000"/>
              <a:buFont typeface="AppleColorEmoji" charset="0"/>
              <a:buChar char="🌔"/>
            </a:pPr>
            <a:r>
              <a:rPr lang="zh-CN" altLang="en-US" sz="2000" b="1" dirty="0">
                <a:latin typeface="Microsoft YaHei" charset="-122"/>
                <a:ea typeface="Microsoft YaHei" charset="-122"/>
                <a:cs typeface="Microsoft YaHei" charset="-122"/>
              </a:rPr>
              <a:t>左括号：入栈</a:t>
            </a:r>
            <a:endParaRPr lang="en-US" altLang="zh-CN" sz="2000" b="1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800100" lvl="1" indent="-342900">
              <a:lnSpc>
                <a:spcPct val="120000"/>
              </a:lnSpc>
              <a:buSzPct val="86000"/>
              <a:buFont typeface="AppleColorEmoji" charset="0"/>
              <a:buChar char="🌔"/>
            </a:pPr>
            <a:r>
              <a:rPr lang="zh-CN" altLang="en-US" sz="2000" b="1" dirty="0">
                <a:latin typeface="Microsoft YaHei" charset="-122"/>
                <a:ea typeface="Microsoft YaHei" charset="-122"/>
                <a:cs typeface="Microsoft YaHei" charset="-122"/>
              </a:rPr>
              <a:t>右括号：出栈存入</a:t>
            </a:r>
            <a:r>
              <a:rPr lang="en-US" altLang="zh-CN" sz="2000" b="1" dirty="0">
                <a:latin typeface="Microsoft YaHei" charset="-122"/>
                <a:ea typeface="Microsoft YaHei" charset="-122"/>
                <a:cs typeface="Microsoft YaHei" charset="-122"/>
              </a:rPr>
              <a:t>S2</a:t>
            </a:r>
            <a:r>
              <a:rPr lang="zh-CN" altLang="en-US" sz="2000" b="1" dirty="0">
                <a:latin typeface="Microsoft YaHei" charset="-122"/>
                <a:ea typeface="Microsoft YaHei" charset="-122"/>
                <a:cs typeface="Microsoft YaHei" charset="-122"/>
              </a:rPr>
              <a:t>，左括号出栈</a:t>
            </a:r>
            <a:endParaRPr lang="en-US" altLang="zh-CN" sz="2000" b="1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800100" lvl="1" indent="-342900">
              <a:lnSpc>
                <a:spcPct val="120000"/>
              </a:lnSpc>
              <a:buSzPct val="86000"/>
              <a:buFont typeface="AppleColorEmoji" charset="0"/>
              <a:buChar char="🌔"/>
            </a:pPr>
            <a:r>
              <a:rPr lang="zh-CN" altLang="en-US" sz="2000" b="1" dirty="0">
                <a:latin typeface="Microsoft YaHei" charset="-122"/>
                <a:ea typeface="Microsoft YaHei" charset="-122"/>
                <a:cs typeface="Microsoft YaHei" charset="-122"/>
              </a:rPr>
              <a:t>运算符：</a:t>
            </a:r>
            <a:endParaRPr lang="en-US" altLang="zh-CN" sz="2000" b="1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1257300" lvl="2" indent="-342900">
              <a:lnSpc>
                <a:spcPct val="120000"/>
              </a:lnSpc>
              <a:buSzPct val="86000"/>
              <a:buFont typeface="AppleColorEmoji" charset="0"/>
              <a:buChar char="🌔"/>
            </a:pPr>
            <a:r>
              <a:rPr lang="zh-CN" altLang="en-US" sz="2000" b="1" dirty="0">
                <a:latin typeface="Microsoft YaHei" charset="-122"/>
                <a:ea typeface="Microsoft YaHei" charset="-122"/>
                <a:cs typeface="Microsoft YaHei" charset="-122"/>
              </a:rPr>
              <a:t>优先级小于等于栈顶运算符的优先级：持续出栈存入</a:t>
            </a:r>
            <a:r>
              <a:rPr lang="en-US" altLang="zh-CN" sz="2000" b="1" dirty="0">
                <a:latin typeface="Microsoft YaHei" charset="-122"/>
                <a:ea typeface="Microsoft YaHei" charset="-122"/>
                <a:cs typeface="Microsoft YaHei" charset="-122"/>
              </a:rPr>
              <a:t>S2</a:t>
            </a:r>
          </a:p>
          <a:p>
            <a:pPr marL="1257300" lvl="2" indent="-342900">
              <a:lnSpc>
                <a:spcPct val="120000"/>
              </a:lnSpc>
              <a:buSzPct val="86000"/>
              <a:buFont typeface="AppleColorEmoji" charset="0"/>
              <a:buChar char="🌔"/>
            </a:pPr>
            <a:r>
              <a:rPr lang="zh-CN" altLang="en-US" sz="2000" b="1" dirty="0">
                <a:latin typeface="Microsoft YaHei" charset="-122"/>
                <a:ea typeface="Microsoft YaHei" charset="-122"/>
                <a:cs typeface="Microsoft YaHei" charset="-122"/>
              </a:rPr>
              <a:t>之后，</a:t>
            </a:r>
            <a:r>
              <a:rPr lang="en-US" altLang="zh-CN" sz="2000" b="1" dirty="0" err="1">
                <a:latin typeface="Microsoft YaHei" charset="-122"/>
                <a:ea typeface="Microsoft YaHei" charset="-122"/>
                <a:cs typeface="Microsoft YaHei" charset="-122"/>
              </a:rPr>
              <a:t>ch</a:t>
            </a:r>
            <a:r>
              <a:rPr lang="zh-CN" altLang="en-US" sz="2000" b="1" dirty="0">
                <a:latin typeface="Microsoft YaHei" charset="-122"/>
                <a:ea typeface="Microsoft YaHei" charset="-122"/>
                <a:cs typeface="Microsoft YaHei" charset="-122"/>
              </a:rPr>
              <a:t>入栈</a:t>
            </a:r>
            <a:endParaRPr lang="en-US" altLang="zh-CN" sz="2000" b="1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800100" lvl="1" indent="-342900">
              <a:lnSpc>
                <a:spcPct val="120000"/>
              </a:lnSpc>
              <a:buSzPct val="86000"/>
              <a:buFont typeface="AppleColorEmoji" charset="0"/>
              <a:buChar char="🌔"/>
            </a:pPr>
            <a:r>
              <a:rPr lang="zh-CN" altLang="en-US" sz="2000" b="1" dirty="0">
                <a:latin typeface="Microsoft YaHei" charset="-122"/>
                <a:ea typeface="Microsoft YaHei" charset="-122"/>
                <a:cs typeface="Microsoft YaHei" charset="-122"/>
              </a:rPr>
              <a:t>数字：存入</a:t>
            </a:r>
            <a:r>
              <a:rPr lang="en-US" altLang="zh-CN" sz="2000" b="1" dirty="0">
                <a:latin typeface="Microsoft YaHei" charset="-122"/>
                <a:ea typeface="Microsoft YaHei" charset="-122"/>
                <a:cs typeface="Microsoft YaHei" charset="-122"/>
              </a:rPr>
              <a:t>S2</a:t>
            </a:r>
          </a:p>
          <a:p>
            <a:pPr marL="800100" lvl="1" indent="-342900">
              <a:lnSpc>
                <a:spcPct val="120000"/>
              </a:lnSpc>
              <a:buSzPct val="86000"/>
              <a:buFont typeface="AppleColorEmoji" charset="0"/>
              <a:buChar char="🌔"/>
            </a:pPr>
            <a:r>
              <a:rPr lang="zh-CN" altLang="en-US" sz="2000" b="1" dirty="0">
                <a:latin typeface="Microsoft YaHei" charset="-122"/>
                <a:ea typeface="Microsoft YaHei" charset="-122"/>
                <a:cs typeface="Microsoft YaHei" charset="-122"/>
              </a:rPr>
              <a:t>最后将栈中元素出栈并存入</a:t>
            </a:r>
            <a:r>
              <a:rPr lang="en-US" altLang="zh-CN" sz="2000" b="1" dirty="0">
                <a:latin typeface="Microsoft YaHei" charset="-122"/>
                <a:ea typeface="Microsoft YaHei" charset="-122"/>
                <a:cs typeface="Microsoft YaHei" charset="-122"/>
              </a:rPr>
              <a:t>S2</a:t>
            </a:r>
            <a:endParaRPr lang="zh-CN" altLang="en-US" sz="2000" b="1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2" name="Freeform 111"/>
          <p:cNvSpPr>
            <a:spLocks noEditPoints="1"/>
          </p:cNvSpPr>
          <p:nvPr/>
        </p:nvSpPr>
        <p:spPr bwMode="auto">
          <a:xfrm>
            <a:off x="268742" y="5984596"/>
            <a:ext cx="420611" cy="423619"/>
          </a:xfrm>
          <a:custGeom>
            <a:avLst/>
            <a:gdLst/>
            <a:ahLst/>
            <a:cxnLst>
              <a:cxn ang="0">
                <a:pos x="36" y="38"/>
              </a:cxn>
              <a:cxn ang="0">
                <a:pos x="5" y="38"/>
              </a:cxn>
              <a:cxn ang="0">
                <a:pos x="0" y="45"/>
              </a:cxn>
              <a:cxn ang="0">
                <a:pos x="0" y="69"/>
              </a:cxn>
              <a:cxn ang="0">
                <a:pos x="9" y="74"/>
              </a:cxn>
              <a:cxn ang="0">
                <a:pos x="9" y="94"/>
              </a:cxn>
              <a:cxn ang="0">
                <a:pos x="1" y="96"/>
              </a:cxn>
              <a:cxn ang="0">
                <a:pos x="0" y="121"/>
              </a:cxn>
              <a:cxn ang="0">
                <a:pos x="1" y="128"/>
              </a:cxn>
              <a:cxn ang="0">
                <a:pos x="36" y="130"/>
              </a:cxn>
              <a:cxn ang="0">
                <a:pos x="9" y="150"/>
              </a:cxn>
              <a:cxn ang="0">
                <a:pos x="0" y="156"/>
              </a:cxn>
              <a:cxn ang="0">
                <a:pos x="0" y="177"/>
              </a:cxn>
              <a:cxn ang="0">
                <a:pos x="5" y="186"/>
              </a:cxn>
              <a:cxn ang="0">
                <a:pos x="36" y="206"/>
              </a:cxn>
              <a:cxn ang="0">
                <a:pos x="5" y="206"/>
              </a:cxn>
              <a:cxn ang="0">
                <a:pos x="0" y="215"/>
              </a:cxn>
              <a:cxn ang="0">
                <a:pos x="0" y="237"/>
              </a:cxn>
              <a:cxn ang="0">
                <a:pos x="9" y="243"/>
              </a:cxn>
              <a:cxn ang="0">
                <a:pos x="262" y="281"/>
              </a:cxn>
              <a:cxn ang="0">
                <a:pos x="275" y="275"/>
              </a:cxn>
              <a:cxn ang="0">
                <a:pos x="281" y="18"/>
              </a:cxn>
              <a:cxn ang="0">
                <a:pos x="275" y="5"/>
              </a:cxn>
              <a:cxn ang="0">
                <a:pos x="262" y="0"/>
              </a:cxn>
              <a:cxn ang="0">
                <a:pos x="56" y="243"/>
              </a:cxn>
              <a:cxn ang="0">
                <a:pos x="69" y="243"/>
              </a:cxn>
              <a:cxn ang="0">
                <a:pos x="74" y="234"/>
              </a:cxn>
              <a:cxn ang="0">
                <a:pos x="74" y="212"/>
              </a:cxn>
              <a:cxn ang="0">
                <a:pos x="65" y="206"/>
              </a:cxn>
              <a:cxn ang="0">
                <a:pos x="65" y="186"/>
              </a:cxn>
              <a:cxn ang="0">
                <a:pos x="72" y="185"/>
              </a:cxn>
              <a:cxn ang="0">
                <a:pos x="74" y="159"/>
              </a:cxn>
              <a:cxn ang="0">
                <a:pos x="72" y="152"/>
              </a:cxn>
              <a:cxn ang="0">
                <a:pos x="56" y="150"/>
              </a:cxn>
              <a:cxn ang="0">
                <a:pos x="65" y="130"/>
              </a:cxn>
              <a:cxn ang="0">
                <a:pos x="74" y="125"/>
              </a:cxn>
              <a:cxn ang="0">
                <a:pos x="74" y="103"/>
              </a:cxn>
              <a:cxn ang="0">
                <a:pos x="69" y="94"/>
              </a:cxn>
              <a:cxn ang="0">
                <a:pos x="56" y="74"/>
              </a:cxn>
              <a:cxn ang="0">
                <a:pos x="69" y="74"/>
              </a:cxn>
              <a:cxn ang="0">
                <a:pos x="74" y="65"/>
              </a:cxn>
              <a:cxn ang="0">
                <a:pos x="74" y="41"/>
              </a:cxn>
              <a:cxn ang="0">
                <a:pos x="65" y="38"/>
              </a:cxn>
              <a:cxn ang="0">
                <a:pos x="92" y="18"/>
              </a:cxn>
            </a:cxnLst>
            <a:rect l="0" t="0" r="r" b="b"/>
            <a:pathLst>
              <a:path w="281" h="281">
                <a:moveTo>
                  <a:pt x="262" y="0"/>
                </a:moveTo>
                <a:lnTo>
                  <a:pt x="36" y="0"/>
                </a:lnTo>
                <a:lnTo>
                  <a:pt x="36" y="38"/>
                </a:lnTo>
                <a:lnTo>
                  <a:pt x="9" y="38"/>
                </a:lnTo>
                <a:lnTo>
                  <a:pt x="9" y="38"/>
                </a:lnTo>
                <a:lnTo>
                  <a:pt x="5" y="38"/>
                </a:lnTo>
                <a:lnTo>
                  <a:pt x="1" y="40"/>
                </a:lnTo>
                <a:lnTo>
                  <a:pt x="0" y="41"/>
                </a:lnTo>
                <a:lnTo>
                  <a:pt x="0" y="45"/>
                </a:lnTo>
                <a:lnTo>
                  <a:pt x="0" y="65"/>
                </a:lnTo>
                <a:lnTo>
                  <a:pt x="0" y="65"/>
                </a:lnTo>
                <a:lnTo>
                  <a:pt x="0" y="69"/>
                </a:lnTo>
                <a:lnTo>
                  <a:pt x="1" y="72"/>
                </a:lnTo>
                <a:lnTo>
                  <a:pt x="5" y="74"/>
                </a:lnTo>
                <a:lnTo>
                  <a:pt x="9" y="74"/>
                </a:lnTo>
                <a:lnTo>
                  <a:pt x="36" y="74"/>
                </a:lnTo>
                <a:lnTo>
                  <a:pt x="36" y="94"/>
                </a:lnTo>
                <a:lnTo>
                  <a:pt x="9" y="94"/>
                </a:lnTo>
                <a:lnTo>
                  <a:pt x="9" y="94"/>
                </a:lnTo>
                <a:lnTo>
                  <a:pt x="5" y="94"/>
                </a:lnTo>
                <a:lnTo>
                  <a:pt x="1" y="96"/>
                </a:lnTo>
                <a:lnTo>
                  <a:pt x="0" y="99"/>
                </a:lnTo>
                <a:lnTo>
                  <a:pt x="0" y="103"/>
                </a:lnTo>
                <a:lnTo>
                  <a:pt x="0" y="121"/>
                </a:lnTo>
                <a:lnTo>
                  <a:pt x="0" y="121"/>
                </a:lnTo>
                <a:lnTo>
                  <a:pt x="0" y="125"/>
                </a:lnTo>
                <a:lnTo>
                  <a:pt x="1" y="128"/>
                </a:lnTo>
                <a:lnTo>
                  <a:pt x="5" y="130"/>
                </a:lnTo>
                <a:lnTo>
                  <a:pt x="9" y="130"/>
                </a:lnTo>
                <a:lnTo>
                  <a:pt x="36" y="130"/>
                </a:lnTo>
                <a:lnTo>
                  <a:pt x="36" y="150"/>
                </a:lnTo>
                <a:lnTo>
                  <a:pt x="9" y="150"/>
                </a:lnTo>
                <a:lnTo>
                  <a:pt x="9" y="150"/>
                </a:lnTo>
                <a:lnTo>
                  <a:pt x="5" y="150"/>
                </a:lnTo>
                <a:lnTo>
                  <a:pt x="1" y="152"/>
                </a:lnTo>
                <a:lnTo>
                  <a:pt x="0" y="156"/>
                </a:lnTo>
                <a:lnTo>
                  <a:pt x="0" y="159"/>
                </a:lnTo>
                <a:lnTo>
                  <a:pt x="0" y="177"/>
                </a:lnTo>
                <a:lnTo>
                  <a:pt x="0" y="177"/>
                </a:lnTo>
                <a:lnTo>
                  <a:pt x="0" y="181"/>
                </a:lnTo>
                <a:lnTo>
                  <a:pt x="1" y="185"/>
                </a:lnTo>
                <a:lnTo>
                  <a:pt x="5" y="186"/>
                </a:lnTo>
                <a:lnTo>
                  <a:pt x="9" y="186"/>
                </a:lnTo>
                <a:lnTo>
                  <a:pt x="36" y="186"/>
                </a:lnTo>
                <a:lnTo>
                  <a:pt x="36" y="206"/>
                </a:lnTo>
                <a:lnTo>
                  <a:pt x="9" y="206"/>
                </a:lnTo>
                <a:lnTo>
                  <a:pt x="9" y="206"/>
                </a:lnTo>
                <a:lnTo>
                  <a:pt x="5" y="206"/>
                </a:lnTo>
                <a:lnTo>
                  <a:pt x="1" y="208"/>
                </a:lnTo>
                <a:lnTo>
                  <a:pt x="0" y="212"/>
                </a:lnTo>
                <a:lnTo>
                  <a:pt x="0" y="215"/>
                </a:lnTo>
                <a:lnTo>
                  <a:pt x="0" y="234"/>
                </a:lnTo>
                <a:lnTo>
                  <a:pt x="0" y="234"/>
                </a:lnTo>
                <a:lnTo>
                  <a:pt x="0" y="237"/>
                </a:lnTo>
                <a:lnTo>
                  <a:pt x="1" y="241"/>
                </a:lnTo>
                <a:lnTo>
                  <a:pt x="5" y="243"/>
                </a:lnTo>
                <a:lnTo>
                  <a:pt x="9" y="243"/>
                </a:lnTo>
                <a:lnTo>
                  <a:pt x="36" y="243"/>
                </a:lnTo>
                <a:lnTo>
                  <a:pt x="36" y="281"/>
                </a:lnTo>
                <a:lnTo>
                  <a:pt x="262" y="281"/>
                </a:lnTo>
                <a:lnTo>
                  <a:pt x="262" y="281"/>
                </a:lnTo>
                <a:lnTo>
                  <a:pt x="270" y="279"/>
                </a:lnTo>
                <a:lnTo>
                  <a:pt x="275" y="275"/>
                </a:lnTo>
                <a:lnTo>
                  <a:pt x="279" y="270"/>
                </a:lnTo>
                <a:lnTo>
                  <a:pt x="281" y="261"/>
                </a:lnTo>
                <a:lnTo>
                  <a:pt x="281" y="18"/>
                </a:lnTo>
                <a:lnTo>
                  <a:pt x="281" y="18"/>
                </a:lnTo>
                <a:lnTo>
                  <a:pt x="279" y="11"/>
                </a:lnTo>
                <a:lnTo>
                  <a:pt x="275" y="5"/>
                </a:lnTo>
                <a:lnTo>
                  <a:pt x="270" y="1"/>
                </a:lnTo>
                <a:lnTo>
                  <a:pt x="262" y="0"/>
                </a:lnTo>
                <a:lnTo>
                  <a:pt x="262" y="0"/>
                </a:lnTo>
                <a:close/>
                <a:moveTo>
                  <a:pt x="92" y="263"/>
                </a:moveTo>
                <a:lnTo>
                  <a:pt x="56" y="263"/>
                </a:lnTo>
                <a:lnTo>
                  <a:pt x="56" y="243"/>
                </a:lnTo>
                <a:lnTo>
                  <a:pt x="65" y="243"/>
                </a:lnTo>
                <a:lnTo>
                  <a:pt x="65" y="243"/>
                </a:lnTo>
                <a:lnTo>
                  <a:pt x="69" y="243"/>
                </a:lnTo>
                <a:lnTo>
                  <a:pt x="72" y="241"/>
                </a:lnTo>
                <a:lnTo>
                  <a:pt x="74" y="237"/>
                </a:lnTo>
                <a:lnTo>
                  <a:pt x="74" y="234"/>
                </a:lnTo>
                <a:lnTo>
                  <a:pt x="74" y="215"/>
                </a:lnTo>
                <a:lnTo>
                  <a:pt x="74" y="215"/>
                </a:lnTo>
                <a:lnTo>
                  <a:pt x="74" y="212"/>
                </a:lnTo>
                <a:lnTo>
                  <a:pt x="72" y="208"/>
                </a:lnTo>
                <a:lnTo>
                  <a:pt x="69" y="206"/>
                </a:lnTo>
                <a:lnTo>
                  <a:pt x="65" y="206"/>
                </a:lnTo>
                <a:lnTo>
                  <a:pt x="56" y="206"/>
                </a:lnTo>
                <a:lnTo>
                  <a:pt x="56" y="186"/>
                </a:lnTo>
                <a:lnTo>
                  <a:pt x="65" y="186"/>
                </a:lnTo>
                <a:lnTo>
                  <a:pt x="65" y="186"/>
                </a:lnTo>
                <a:lnTo>
                  <a:pt x="69" y="186"/>
                </a:lnTo>
                <a:lnTo>
                  <a:pt x="72" y="185"/>
                </a:lnTo>
                <a:lnTo>
                  <a:pt x="74" y="181"/>
                </a:lnTo>
                <a:lnTo>
                  <a:pt x="74" y="177"/>
                </a:lnTo>
                <a:lnTo>
                  <a:pt x="74" y="159"/>
                </a:lnTo>
                <a:lnTo>
                  <a:pt x="74" y="159"/>
                </a:lnTo>
                <a:lnTo>
                  <a:pt x="74" y="156"/>
                </a:lnTo>
                <a:lnTo>
                  <a:pt x="72" y="152"/>
                </a:lnTo>
                <a:lnTo>
                  <a:pt x="69" y="150"/>
                </a:lnTo>
                <a:lnTo>
                  <a:pt x="65" y="150"/>
                </a:lnTo>
                <a:lnTo>
                  <a:pt x="56" y="150"/>
                </a:lnTo>
                <a:lnTo>
                  <a:pt x="56" y="130"/>
                </a:lnTo>
                <a:lnTo>
                  <a:pt x="65" y="130"/>
                </a:lnTo>
                <a:lnTo>
                  <a:pt x="65" y="130"/>
                </a:lnTo>
                <a:lnTo>
                  <a:pt x="69" y="130"/>
                </a:lnTo>
                <a:lnTo>
                  <a:pt x="72" y="128"/>
                </a:lnTo>
                <a:lnTo>
                  <a:pt x="74" y="125"/>
                </a:lnTo>
                <a:lnTo>
                  <a:pt x="74" y="121"/>
                </a:lnTo>
                <a:lnTo>
                  <a:pt x="74" y="103"/>
                </a:lnTo>
                <a:lnTo>
                  <a:pt x="74" y="103"/>
                </a:lnTo>
                <a:lnTo>
                  <a:pt x="74" y="99"/>
                </a:lnTo>
                <a:lnTo>
                  <a:pt x="72" y="96"/>
                </a:lnTo>
                <a:lnTo>
                  <a:pt x="69" y="94"/>
                </a:lnTo>
                <a:lnTo>
                  <a:pt x="65" y="94"/>
                </a:lnTo>
                <a:lnTo>
                  <a:pt x="56" y="94"/>
                </a:lnTo>
                <a:lnTo>
                  <a:pt x="56" y="74"/>
                </a:lnTo>
                <a:lnTo>
                  <a:pt x="65" y="74"/>
                </a:lnTo>
                <a:lnTo>
                  <a:pt x="65" y="74"/>
                </a:lnTo>
                <a:lnTo>
                  <a:pt x="69" y="74"/>
                </a:lnTo>
                <a:lnTo>
                  <a:pt x="72" y="72"/>
                </a:lnTo>
                <a:lnTo>
                  <a:pt x="74" y="69"/>
                </a:lnTo>
                <a:lnTo>
                  <a:pt x="74" y="65"/>
                </a:lnTo>
                <a:lnTo>
                  <a:pt x="74" y="45"/>
                </a:lnTo>
                <a:lnTo>
                  <a:pt x="74" y="45"/>
                </a:lnTo>
                <a:lnTo>
                  <a:pt x="74" y="41"/>
                </a:lnTo>
                <a:lnTo>
                  <a:pt x="72" y="40"/>
                </a:lnTo>
                <a:lnTo>
                  <a:pt x="69" y="38"/>
                </a:lnTo>
                <a:lnTo>
                  <a:pt x="65" y="38"/>
                </a:lnTo>
                <a:lnTo>
                  <a:pt x="56" y="38"/>
                </a:lnTo>
                <a:lnTo>
                  <a:pt x="56" y="18"/>
                </a:lnTo>
                <a:lnTo>
                  <a:pt x="92" y="18"/>
                </a:lnTo>
                <a:lnTo>
                  <a:pt x="92" y="263"/>
                </a:lnTo>
                <a:close/>
              </a:path>
            </a:pathLst>
          </a:custGeom>
          <a:solidFill>
            <a:srgbClr val="8FC74D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defTabSz="914377"/>
            <a:endParaRPr lang="en-US" sz="2400">
              <a:solidFill>
                <a:srgbClr val="8FC74D"/>
              </a:solidFill>
              <a:latin typeface="+mj-ea"/>
              <a:ea typeface="+mj-ea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663411" y="6011739"/>
            <a:ext cx="19239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008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Ch3/Ch3-4.cpp</a:t>
            </a:r>
            <a:endParaRPr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02237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dirty="0">
                <a:latin typeface="黑体" pitchFamily="49" charset="-122"/>
                <a:ea typeface="黑体" pitchFamily="49" charset="-122"/>
              </a:rPr>
              <a:t>知识点</a:t>
            </a:r>
            <a:r>
              <a:rPr lang="en-US" altLang="zh-CN" dirty="0">
                <a:latin typeface="黑体" pitchFamily="49" charset="-122"/>
                <a:ea typeface="黑体" pitchFamily="49" charset="-122"/>
              </a:rPr>
              <a:t>1</a:t>
            </a:r>
            <a:r>
              <a:rPr lang="zh-CN" altLang="zh-CN" dirty="0">
                <a:latin typeface="黑体" pitchFamily="49" charset="-122"/>
                <a:ea typeface="黑体" pitchFamily="49" charset="-122"/>
              </a:rPr>
              <a:t>：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栈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8430"/>
            <a:ext cx="9144000" cy="4381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55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7</a:t>
            </a:r>
            <a:r>
              <a:rPr kumimoji="1" lang="zh-CN" altLang="en-US" dirty="0"/>
              <a:t> 栈和递归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grpSp>
        <p:nvGrpSpPr>
          <p:cNvPr id="11" name="组 10"/>
          <p:cNvGrpSpPr/>
          <p:nvPr/>
        </p:nvGrpSpPr>
        <p:grpSpPr>
          <a:xfrm>
            <a:off x="144066" y="1052736"/>
            <a:ext cx="8748414" cy="870548"/>
            <a:chOff x="363392" y="1052736"/>
            <a:chExt cx="8748414" cy="870548"/>
          </a:xfrm>
        </p:grpSpPr>
        <p:sp>
          <p:nvSpPr>
            <p:cNvPr id="13" name="文本框 12"/>
            <p:cNvSpPr txBox="1"/>
            <p:nvPr/>
          </p:nvSpPr>
          <p:spPr>
            <a:xfrm>
              <a:off x="363392" y="1230784"/>
              <a:ext cx="100811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3200">
                  <a:solidFill>
                    <a:srgbClr val="02BAF8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递归</a:t>
              </a:r>
              <a:endParaRPr kumimoji="1" lang="zh-CN" altLang="en-US" sz="3200" dirty="0">
                <a:solidFill>
                  <a:srgbClr val="02BAF8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cxnSp>
          <p:nvCxnSpPr>
            <p:cNvPr id="14" name="直线连接符 13"/>
            <p:cNvCxnSpPr/>
            <p:nvPr/>
          </p:nvCxnSpPr>
          <p:spPr>
            <a:xfrm>
              <a:off x="1371504" y="1052736"/>
              <a:ext cx="0" cy="870548"/>
            </a:xfrm>
            <a:prstGeom prst="line">
              <a:avLst/>
            </a:prstGeom>
            <a:ln w="57150">
              <a:solidFill>
                <a:srgbClr val="02BAF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矩形 14"/>
            <p:cNvSpPr/>
            <p:nvPr/>
          </p:nvSpPr>
          <p:spPr>
            <a:xfrm>
              <a:off x="1515520" y="1052736"/>
              <a:ext cx="7596286" cy="8705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24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 当求解一个问题时，是通过求解与它具有同样解法的子问题而得到的</a:t>
              </a:r>
            </a:p>
          </p:txBody>
        </p:sp>
      </p:grpSp>
      <p:sp>
        <p:nvSpPr>
          <p:cNvPr id="17" name="矩形 16"/>
          <p:cNvSpPr/>
          <p:nvPr/>
        </p:nvSpPr>
        <p:spPr>
          <a:xfrm>
            <a:off x="740156" y="2473510"/>
            <a:ext cx="7874636" cy="667458"/>
          </a:xfrm>
          <a:prstGeom prst="rect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一个递归的问题必然包含有终止递归的条件</a:t>
            </a:r>
          </a:p>
        </p:txBody>
      </p:sp>
      <p:sp>
        <p:nvSpPr>
          <p:cNvPr id="18" name="矩形 17"/>
          <p:cNvSpPr/>
          <p:nvPr/>
        </p:nvSpPr>
        <p:spPr>
          <a:xfrm>
            <a:off x="740156" y="3789040"/>
            <a:ext cx="7874636" cy="108012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 在递归算法中需要根据递归条件直接或间接的调用算法本身，当满足终止条件时结束递归调用。</a:t>
            </a:r>
          </a:p>
        </p:txBody>
      </p:sp>
    </p:spTree>
    <p:extLst>
      <p:ext uri="{BB962C8B-B14F-4D97-AF65-F5344CB8AC3E}">
        <p14:creationId xmlns:p14="http://schemas.microsoft.com/office/powerpoint/2010/main" val="1726339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7</a:t>
            </a:r>
            <a:r>
              <a:rPr kumimoji="1" lang="zh-CN" altLang="en-US" dirty="0"/>
              <a:t> 栈和递归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grpSp>
        <p:nvGrpSpPr>
          <p:cNvPr id="12" name="组 11"/>
          <p:cNvGrpSpPr/>
          <p:nvPr/>
        </p:nvGrpSpPr>
        <p:grpSpPr>
          <a:xfrm>
            <a:off x="179512" y="964527"/>
            <a:ext cx="8928992" cy="910775"/>
            <a:chOff x="179512" y="964527"/>
            <a:chExt cx="8928992" cy="910775"/>
          </a:xfrm>
        </p:grpSpPr>
        <p:sp>
          <p:nvSpPr>
            <p:cNvPr id="16" name="Rounded Rectangle 6"/>
            <p:cNvSpPr/>
            <p:nvPr/>
          </p:nvSpPr>
          <p:spPr>
            <a:xfrm>
              <a:off x="179512" y="1052736"/>
              <a:ext cx="573588" cy="573588"/>
            </a:xfrm>
            <a:prstGeom prst="roundRect">
              <a:avLst/>
            </a:prstGeom>
            <a:solidFill>
              <a:srgbClr val="02BA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914377"/>
              <a:r>
                <a:rPr lang="zh-CN" altLang="en-US" sz="2400" dirty="0">
                  <a:solidFill>
                    <a:prstClr val="white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例</a:t>
              </a:r>
              <a:endParaRPr lang="en-US" sz="2400" dirty="0">
                <a:solidFill>
                  <a:prstClr val="white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1043608" y="964527"/>
              <a:ext cx="8064896" cy="4979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400" b="1" dirty="0">
                  <a:latin typeface="Microsoft YaHei" charset="-122"/>
                  <a:ea typeface="Microsoft YaHei" charset="-122"/>
                  <a:cs typeface="Microsoft YaHei" charset="-122"/>
                </a:rPr>
                <a:t>递归算法求解正整数</a:t>
              </a:r>
              <a:r>
                <a:rPr lang="en-US" altLang="zh-CN" sz="2400" b="1" dirty="0">
                  <a:latin typeface="Microsoft YaHei" charset="-122"/>
                  <a:ea typeface="Microsoft YaHei" charset="-122"/>
                  <a:cs typeface="Microsoft YaHei" charset="-122"/>
                </a:rPr>
                <a:t>n</a:t>
              </a:r>
              <a:r>
                <a:rPr lang="zh-CN" altLang="en-US" sz="2400" b="1" dirty="0">
                  <a:latin typeface="Microsoft YaHei" charset="-122"/>
                  <a:ea typeface="Microsoft YaHei" charset="-122"/>
                  <a:cs typeface="Microsoft YaHei" charset="-122"/>
                </a:rPr>
                <a:t>的阶乘</a:t>
              </a:r>
            </a:p>
          </p:txBody>
        </p:sp>
        <p:cxnSp>
          <p:nvCxnSpPr>
            <p:cNvPr id="20" name="直线连接符 19"/>
            <p:cNvCxnSpPr/>
            <p:nvPr/>
          </p:nvCxnSpPr>
          <p:spPr>
            <a:xfrm>
              <a:off x="899592" y="1052736"/>
              <a:ext cx="0" cy="72008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矩形 20"/>
            <p:cNvSpPr/>
            <p:nvPr/>
          </p:nvSpPr>
          <p:spPr>
            <a:xfrm>
              <a:off x="1043608" y="1377345"/>
              <a:ext cx="8064896" cy="4979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endParaRPr lang="zh-CN" altLang="en-US" sz="2400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0026" y="2060848"/>
            <a:ext cx="5985098" cy="4233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055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7</a:t>
            </a:r>
            <a:r>
              <a:rPr kumimoji="1" lang="zh-CN" altLang="en-US" dirty="0"/>
              <a:t> 栈和递归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sp>
        <p:nvSpPr>
          <p:cNvPr id="13" name="Freeform 32"/>
          <p:cNvSpPr>
            <a:spLocks noEditPoints="1"/>
          </p:cNvSpPr>
          <p:nvPr/>
        </p:nvSpPr>
        <p:spPr bwMode="auto">
          <a:xfrm>
            <a:off x="179512" y="980728"/>
            <a:ext cx="543792" cy="444645"/>
          </a:xfrm>
          <a:custGeom>
            <a:avLst/>
            <a:gdLst/>
            <a:ahLst/>
            <a:cxnLst>
              <a:cxn ang="0">
                <a:pos x="254" y="0"/>
              </a:cxn>
              <a:cxn ang="0">
                <a:pos x="239" y="2"/>
              </a:cxn>
              <a:cxn ang="0">
                <a:pos x="210" y="15"/>
              </a:cxn>
              <a:cxn ang="0">
                <a:pos x="74" y="149"/>
              </a:cxn>
              <a:cxn ang="0">
                <a:pos x="69" y="154"/>
              </a:cxn>
              <a:cxn ang="0">
                <a:pos x="65" y="165"/>
              </a:cxn>
              <a:cxn ang="0">
                <a:pos x="65" y="178"/>
              </a:cxn>
              <a:cxn ang="0">
                <a:pos x="69" y="189"/>
              </a:cxn>
              <a:cxn ang="0">
                <a:pos x="167" y="288"/>
              </a:cxn>
              <a:cxn ang="0">
                <a:pos x="172" y="292"/>
              </a:cxn>
              <a:cxn ang="0">
                <a:pos x="183" y="297"/>
              </a:cxn>
              <a:cxn ang="0">
                <a:pos x="196" y="297"/>
              </a:cxn>
              <a:cxn ang="0">
                <a:pos x="208" y="292"/>
              </a:cxn>
              <a:cxn ang="0">
                <a:pos x="339" y="162"/>
              </a:cxn>
              <a:cxn ang="0">
                <a:pos x="348" y="151"/>
              </a:cxn>
              <a:cxn ang="0">
                <a:pos x="359" y="122"/>
              </a:cxn>
              <a:cxn ang="0">
                <a:pos x="361" y="33"/>
              </a:cxn>
              <a:cxn ang="0">
                <a:pos x="361" y="26"/>
              </a:cxn>
              <a:cxn ang="0">
                <a:pos x="355" y="15"/>
              </a:cxn>
              <a:cxn ang="0">
                <a:pos x="346" y="6"/>
              </a:cxn>
              <a:cxn ang="0">
                <a:pos x="335" y="2"/>
              </a:cxn>
              <a:cxn ang="0">
                <a:pos x="330" y="0"/>
              </a:cxn>
              <a:cxn ang="0">
                <a:pos x="286" y="107"/>
              </a:cxn>
              <a:cxn ang="0">
                <a:pos x="274" y="105"/>
              </a:cxn>
              <a:cxn ang="0">
                <a:pos x="263" y="98"/>
              </a:cxn>
              <a:cxn ang="0">
                <a:pos x="257" y="87"/>
              </a:cxn>
              <a:cxn ang="0">
                <a:pos x="254" y="74"/>
              </a:cxn>
              <a:cxn ang="0">
                <a:pos x="256" y="69"/>
              </a:cxn>
              <a:cxn ang="0">
                <a:pos x="259" y="58"/>
              </a:cxn>
              <a:cxn ang="0">
                <a:pos x="268" y="49"/>
              </a:cxn>
              <a:cxn ang="0">
                <a:pos x="279" y="44"/>
              </a:cxn>
              <a:cxn ang="0">
                <a:pos x="286" y="44"/>
              </a:cxn>
              <a:cxn ang="0">
                <a:pos x="299" y="45"/>
              </a:cxn>
              <a:cxn ang="0">
                <a:pos x="308" y="53"/>
              </a:cxn>
              <a:cxn ang="0">
                <a:pos x="315" y="64"/>
              </a:cxn>
              <a:cxn ang="0">
                <a:pos x="319" y="74"/>
              </a:cxn>
              <a:cxn ang="0">
                <a:pos x="317" y="82"/>
              </a:cxn>
              <a:cxn ang="0">
                <a:pos x="314" y="93"/>
              </a:cxn>
              <a:cxn ang="0">
                <a:pos x="304" y="102"/>
              </a:cxn>
              <a:cxn ang="0">
                <a:pos x="292" y="107"/>
              </a:cxn>
              <a:cxn ang="0">
                <a:pos x="286" y="107"/>
              </a:cxn>
              <a:cxn ang="0">
                <a:pos x="141" y="294"/>
              </a:cxn>
              <a:cxn ang="0">
                <a:pos x="130" y="297"/>
              </a:cxn>
              <a:cxn ang="0">
                <a:pos x="112" y="294"/>
              </a:cxn>
              <a:cxn ang="0">
                <a:pos x="9" y="194"/>
              </a:cxn>
              <a:cxn ang="0">
                <a:pos x="5" y="189"/>
              </a:cxn>
              <a:cxn ang="0">
                <a:pos x="0" y="178"/>
              </a:cxn>
              <a:cxn ang="0">
                <a:pos x="0" y="165"/>
              </a:cxn>
              <a:cxn ang="0">
                <a:pos x="5" y="154"/>
              </a:cxn>
              <a:cxn ang="0">
                <a:pos x="136" y="24"/>
              </a:cxn>
              <a:cxn ang="0">
                <a:pos x="147" y="15"/>
              </a:cxn>
              <a:cxn ang="0">
                <a:pos x="176" y="2"/>
              </a:cxn>
              <a:cxn ang="0">
                <a:pos x="27" y="163"/>
              </a:cxn>
              <a:cxn ang="0">
                <a:pos x="23" y="167"/>
              </a:cxn>
              <a:cxn ang="0">
                <a:pos x="23" y="176"/>
              </a:cxn>
              <a:cxn ang="0">
                <a:pos x="27" y="180"/>
              </a:cxn>
            </a:cxnLst>
            <a:rect l="0" t="0" r="r" b="b"/>
            <a:pathLst>
              <a:path w="361" h="297">
                <a:moveTo>
                  <a:pt x="330" y="0"/>
                </a:moveTo>
                <a:lnTo>
                  <a:pt x="254" y="0"/>
                </a:lnTo>
                <a:lnTo>
                  <a:pt x="254" y="0"/>
                </a:lnTo>
                <a:lnTo>
                  <a:pt x="239" y="2"/>
                </a:lnTo>
                <a:lnTo>
                  <a:pt x="225" y="7"/>
                </a:lnTo>
                <a:lnTo>
                  <a:pt x="210" y="15"/>
                </a:lnTo>
                <a:lnTo>
                  <a:pt x="199" y="24"/>
                </a:lnTo>
                <a:lnTo>
                  <a:pt x="74" y="149"/>
                </a:lnTo>
                <a:lnTo>
                  <a:pt x="74" y="149"/>
                </a:lnTo>
                <a:lnTo>
                  <a:pt x="69" y="154"/>
                </a:lnTo>
                <a:lnTo>
                  <a:pt x="67" y="160"/>
                </a:lnTo>
                <a:lnTo>
                  <a:pt x="65" y="165"/>
                </a:lnTo>
                <a:lnTo>
                  <a:pt x="63" y="172"/>
                </a:lnTo>
                <a:lnTo>
                  <a:pt x="65" y="178"/>
                </a:lnTo>
                <a:lnTo>
                  <a:pt x="67" y="183"/>
                </a:lnTo>
                <a:lnTo>
                  <a:pt x="69" y="189"/>
                </a:lnTo>
                <a:lnTo>
                  <a:pt x="74" y="194"/>
                </a:lnTo>
                <a:lnTo>
                  <a:pt x="167" y="288"/>
                </a:lnTo>
                <a:lnTo>
                  <a:pt x="167" y="288"/>
                </a:lnTo>
                <a:lnTo>
                  <a:pt x="172" y="292"/>
                </a:lnTo>
                <a:lnTo>
                  <a:pt x="178" y="296"/>
                </a:lnTo>
                <a:lnTo>
                  <a:pt x="183" y="297"/>
                </a:lnTo>
                <a:lnTo>
                  <a:pt x="190" y="297"/>
                </a:lnTo>
                <a:lnTo>
                  <a:pt x="196" y="297"/>
                </a:lnTo>
                <a:lnTo>
                  <a:pt x="201" y="296"/>
                </a:lnTo>
                <a:lnTo>
                  <a:pt x="208" y="292"/>
                </a:lnTo>
                <a:lnTo>
                  <a:pt x="212" y="288"/>
                </a:lnTo>
                <a:lnTo>
                  <a:pt x="339" y="162"/>
                </a:lnTo>
                <a:lnTo>
                  <a:pt x="339" y="162"/>
                </a:lnTo>
                <a:lnTo>
                  <a:pt x="348" y="151"/>
                </a:lnTo>
                <a:lnTo>
                  <a:pt x="355" y="136"/>
                </a:lnTo>
                <a:lnTo>
                  <a:pt x="359" y="122"/>
                </a:lnTo>
                <a:lnTo>
                  <a:pt x="361" y="107"/>
                </a:lnTo>
                <a:lnTo>
                  <a:pt x="361" y="33"/>
                </a:lnTo>
                <a:lnTo>
                  <a:pt x="361" y="33"/>
                </a:lnTo>
                <a:lnTo>
                  <a:pt x="361" y="26"/>
                </a:lnTo>
                <a:lnTo>
                  <a:pt x="359" y="20"/>
                </a:lnTo>
                <a:lnTo>
                  <a:pt x="355" y="15"/>
                </a:lnTo>
                <a:lnTo>
                  <a:pt x="352" y="9"/>
                </a:lnTo>
                <a:lnTo>
                  <a:pt x="346" y="6"/>
                </a:lnTo>
                <a:lnTo>
                  <a:pt x="341" y="4"/>
                </a:lnTo>
                <a:lnTo>
                  <a:pt x="335" y="2"/>
                </a:lnTo>
                <a:lnTo>
                  <a:pt x="330" y="0"/>
                </a:lnTo>
                <a:lnTo>
                  <a:pt x="330" y="0"/>
                </a:lnTo>
                <a:close/>
                <a:moveTo>
                  <a:pt x="286" y="107"/>
                </a:moveTo>
                <a:lnTo>
                  <a:pt x="286" y="107"/>
                </a:lnTo>
                <a:lnTo>
                  <a:pt x="279" y="107"/>
                </a:lnTo>
                <a:lnTo>
                  <a:pt x="274" y="105"/>
                </a:lnTo>
                <a:lnTo>
                  <a:pt x="268" y="102"/>
                </a:lnTo>
                <a:lnTo>
                  <a:pt x="263" y="98"/>
                </a:lnTo>
                <a:lnTo>
                  <a:pt x="259" y="93"/>
                </a:lnTo>
                <a:lnTo>
                  <a:pt x="257" y="87"/>
                </a:lnTo>
                <a:lnTo>
                  <a:pt x="256" y="82"/>
                </a:lnTo>
                <a:lnTo>
                  <a:pt x="254" y="74"/>
                </a:lnTo>
                <a:lnTo>
                  <a:pt x="254" y="74"/>
                </a:lnTo>
                <a:lnTo>
                  <a:pt x="256" y="69"/>
                </a:lnTo>
                <a:lnTo>
                  <a:pt x="257" y="64"/>
                </a:lnTo>
                <a:lnTo>
                  <a:pt x="259" y="58"/>
                </a:lnTo>
                <a:lnTo>
                  <a:pt x="263" y="53"/>
                </a:lnTo>
                <a:lnTo>
                  <a:pt x="268" y="49"/>
                </a:lnTo>
                <a:lnTo>
                  <a:pt x="274" y="45"/>
                </a:lnTo>
                <a:lnTo>
                  <a:pt x="279" y="44"/>
                </a:lnTo>
                <a:lnTo>
                  <a:pt x="286" y="44"/>
                </a:lnTo>
                <a:lnTo>
                  <a:pt x="286" y="44"/>
                </a:lnTo>
                <a:lnTo>
                  <a:pt x="292" y="44"/>
                </a:lnTo>
                <a:lnTo>
                  <a:pt x="299" y="45"/>
                </a:lnTo>
                <a:lnTo>
                  <a:pt x="304" y="49"/>
                </a:lnTo>
                <a:lnTo>
                  <a:pt x="308" y="53"/>
                </a:lnTo>
                <a:lnTo>
                  <a:pt x="314" y="58"/>
                </a:lnTo>
                <a:lnTo>
                  <a:pt x="315" y="64"/>
                </a:lnTo>
                <a:lnTo>
                  <a:pt x="317" y="69"/>
                </a:lnTo>
                <a:lnTo>
                  <a:pt x="319" y="74"/>
                </a:lnTo>
                <a:lnTo>
                  <a:pt x="319" y="74"/>
                </a:lnTo>
                <a:lnTo>
                  <a:pt x="317" y="82"/>
                </a:lnTo>
                <a:lnTo>
                  <a:pt x="315" y="87"/>
                </a:lnTo>
                <a:lnTo>
                  <a:pt x="314" y="93"/>
                </a:lnTo>
                <a:lnTo>
                  <a:pt x="308" y="98"/>
                </a:lnTo>
                <a:lnTo>
                  <a:pt x="304" y="102"/>
                </a:lnTo>
                <a:lnTo>
                  <a:pt x="299" y="105"/>
                </a:lnTo>
                <a:lnTo>
                  <a:pt x="292" y="107"/>
                </a:lnTo>
                <a:lnTo>
                  <a:pt x="286" y="107"/>
                </a:lnTo>
                <a:lnTo>
                  <a:pt x="286" y="107"/>
                </a:lnTo>
                <a:close/>
                <a:moveTo>
                  <a:pt x="27" y="180"/>
                </a:moveTo>
                <a:lnTo>
                  <a:pt x="141" y="294"/>
                </a:lnTo>
                <a:lnTo>
                  <a:pt x="141" y="294"/>
                </a:lnTo>
                <a:lnTo>
                  <a:pt x="130" y="297"/>
                </a:lnTo>
                <a:lnTo>
                  <a:pt x="121" y="297"/>
                </a:lnTo>
                <a:lnTo>
                  <a:pt x="112" y="294"/>
                </a:lnTo>
                <a:lnTo>
                  <a:pt x="103" y="288"/>
                </a:lnTo>
                <a:lnTo>
                  <a:pt x="9" y="194"/>
                </a:lnTo>
                <a:lnTo>
                  <a:pt x="9" y="194"/>
                </a:lnTo>
                <a:lnTo>
                  <a:pt x="5" y="189"/>
                </a:lnTo>
                <a:lnTo>
                  <a:pt x="2" y="183"/>
                </a:lnTo>
                <a:lnTo>
                  <a:pt x="0" y="178"/>
                </a:lnTo>
                <a:lnTo>
                  <a:pt x="0" y="172"/>
                </a:lnTo>
                <a:lnTo>
                  <a:pt x="0" y="165"/>
                </a:lnTo>
                <a:lnTo>
                  <a:pt x="2" y="160"/>
                </a:lnTo>
                <a:lnTo>
                  <a:pt x="5" y="154"/>
                </a:lnTo>
                <a:lnTo>
                  <a:pt x="9" y="149"/>
                </a:lnTo>
                <a:lnTo>
                  <a:pt x="136" y="24"/>
                </a:lnTo>
                <a:lnTo>
                  <a:pt x="136" y="24"/>
                </a:lnTo>
                <a:lnTo>
                  <a:pt x="147" y="15"/>
                </a:lnTo>
                <a:lnTo>
                  <a:pt x="161" y="7"/>
                </a:lnTo>
                <a:lnTo>
                  <a:pt x="176" y="2"/>
                </a:lnTo>
                <a:lnTo>
                  <a:pt x="190" y="0"/>
                </a:lnTo>
                <a:lnTo>
                  <a:pt x="27" y="163"/>
                </a:lnTo>
                <a:lnTo>
                  <a:pt x="27" y="163"/>
                </a:lnTo>
                <a:lnTo>
                  <a:pt x="23" y="167"/>
                </a:lnTo>
                <a:lnTo>
                  <a:pt x="23" y="172"/>
                </a:lnTo>
                <a:lnTo>
                  <a:pt x="23" y="176"/>
                </a:lnTo>
                <a:lnTo>
                  <a:pt x="27" y="180"/>
                </a:lnTo>
                <a:lnTo>
                  <a:pt x="27" y="180"/>
                </a:lnTo>
                <a:close/>
              </a:path>
            </a:pathLst>
          </a:custGeom>
          <a:solidFill>
            <a:srgbClr val="0FB493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defTabSz="914377"/>
            <a:endParaRPr lang="en-US" sz="2400">
              <a:solidFill>
                <a:prstClr val="black"/>
              </a:solidFill>
              <a:latin typeface="+mj-ea"/>
              <a:ea typeface="+mj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55576" y="980728"/>
            <a:ext cx="3262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b="1" dirty="0">
                <a:latin typeface="Microsoft YaHei" charset="-122"/>
                <a:ea typeface="Microsoft YaHei" charset="-122"/>
                <a:cs typeface="Microsoft YaHei" charset="-122"/>
              </a:rPr>
              <a:t>计算机中函数调用与栈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157" y="1722973"/>
            <a:ext cx="7532836" cy="4021049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498440" y="5839936"/>
            <a:ext cx="2108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冯</a:t>
            </a:r>
            <a:r>
              <a:rPr lang="de-DE" altLang="zh-CN" dirty="0">
                <a:latin typeface="Microsoft YaHei" charset="-122"/>
                <a:ea typeface="Microsoft YaHei" charset="-122"/>
                <a:cs typeface="Microsoft YaHei" charset="-122"/>
              </a:rPr>
              <a:t>·</a:t>
            </a:r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诺依曼体系结构</a:t>
            </a:r>
          </a:p>
        </p:txBody>
      </p:sp>
    </p:spTree>
    <p:extLst>
      <p:ext uri="{BB962C8B-B14F-4D97-AF65-F5344CB8AC3E}">
        <p14:creationId xmlns:p14="http://schemas.microsoft.com/office/powerpoint/2010/main" val="873053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6" grpId="0"/>
      <p:bldP spid="8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7</a:t>
            </a:r>
            <a:r>
              <a:rPr kumimoji="1" lang="zh-CN" altLang="en-US" dirty="0"/>
              <a:t> 栈和递归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sp>
        <p:nvSpPr>
          <p:cNvPr id="13" name="Freeform 32"/>
          <p:cNvSpPr>
            <a:spLocks noEditPoints="1"/>
          </p:cNvSpPr>
          <p:nvPr/>
        </p:nvSpPr>
        <p:spPr bwMode="auto">
          <a:xfrm>
            <a:off x="179512" y="980728"/>
            <a:ext cx="543792" cy="444645"/>
          </a:xfrm>
          <a:custGeom>
            <a:avLst/>
            <a:gdLst/>
            <a:ahLst/>
            <a:cxnLst>
              <a:cxn ang="0">
                <a:pos x="254" y="0"/>
              </a:cxn>
              <a:cxn ang="0">
                <a:pos x="239" y="2"/>
              </a:cxn>
              <a:cxn ang="0">
                <a:pos x="210" y="15"/>
              </a:cxn>
              <a:cxn ang="0">
                <a:pos x="74" y="149"/>
              </a:cxn>
              <a:cxn ang="0">
                <a:pos x="69" y="154"/>
              </a:cxn>
              <a:cxn ang="0">
                <a:pos x="65" y="165"/>
              </a:cxn>
              <a:cxn ang="0">
                <a:pos x="65" y="178"/>
              </a:cxn>
              <a:cxn ang="0">
                <a:pos x="69" y="189"/>
              </a:cxn>
              <a:cxn ang="0">
                <a:pos x="167" y="288"/>
              </a:cxn>
              <a:cxn ang="0">
                <a:pos x="172" y="292"/>
              </a:cxn>
              <a:cxn ang="0">
                <a:pos x="183" y="297"/>
              </a:cxn>
              <a:cxn ang="0">
                <a:pos x="196" y="297"/>
              </a:cxn>
              <a:cxn ang="0">
                <a:pos x="208" y="292"/>
              </a:cxn>
              <a:cxn ang="0">
                <a:pos x="339" y="162"/>
              </a:cxn>
              <a:cxn ang="0">
                <a:pos x="348" y="151"/>
              </a:cxn>
              <a:cxn ang="0">
                <a:pos x="359" y="122"/>
              </a:cxn>
              <a:cxn ang="0">
                <a:pos x="361" y="33"/>
              </a:cxn>
              <a:cxn ang="0">
                <a:pos x="361" y="26"/>
              </a:cxn>
              <a:cxn ang="0">
                <a:pos x="355" y="15"/>
              </a:cxn>
              <a:cxn ang="0">
                <a:pos x="346" y="6"/>
              </a:cxn>
              <a:cxn ang="0">
                <a:pos x="335" y="2"/>
              </a:cxn>
              <a:cxn ang="0">
                <a:pos x="330" y="0"/>
              </a:cxn>
              <a:cxn ang="0">
                <a:pos x="286" y="107"/>
              </a:cxn>
              <a:cxn ang="0">
                <a:pos x="274" y="105"/>
              </a:cxn>
              <a:cxn ang="0">
                <a:pos x="263" y="98"/>
              </a:cxn>
              <a:cxn ang="0">
                <a:pos x="257" y="87"/>
              </a:cxn>
              <a:cxn ang="0">
                <a:pos x="254" y="74"/>
              </a:cxn>
              <a:cxn ang="0">
                <a:pos x="256" y="69"/>
              </a:cxn>
              <a:cxn ang="0">
                <a:pos x="259" y="58"/>
              </a:cxn>
              <a:cxn ang="0">
                <a:pos x="268" y="49"/>
              </a:cxn>
              <a:cxn ang="0">
                <a:pos x="279" y="44"/>
              </a:cxn>
              <a:cxn ang="0">
                <a:pos x="286" y="44"/>
              </a:cxn>
              <a:cxn ang="0">
                <a:pos x="299" y="45"/>
              </a:cxn>
              <a:cxn ang="0">
                <a:pos x="308" y="53"/>
              </a:cxn>
              <a:cxn ang="0">
                <a:pos x="315" y="64"/>
              </a:cxn>
              <a:cxn ang="0">
                <a:pos x="319" y="74"/>
              </a:cxn>
              <a:cxn ang="0">
                <a:pos x="317" y="82"/>
              </a:cxn>
              <a:cxn ang="0">
                <a:pos x="314" y="93"/>
              </a:cxn>
              <a:cxn ang="0">
                <a:pos x="304" y="102"/>
              </a:cxn>
              <a:cxn ang="0">
                <a:pos x="292" y="107"/>
              </a:cxn>
              <a:cxn ang="0">
                <a:pos x="286" y="107"/>
              </a:cxn>
              <a:cxn ang="0">
                <a:pos x="141" y="294"/>
              </a:cxn>
              <a:cxn ang="0">
                <a:pos x="130" y="297"/>
              </a:cxn>
              <a:cxn ang="0">
                <a:pos x="112" y="294"/>
              </a:cxn>
              <a:cxn ang="0">
                <a:pos x="9" y="194"/>
              </a:cxn>
              <a:cxn ang="0">
                <a:pos x="5" y="189"/>
              </a:cxn>
              <a:cxn ang="0">
                <a:pos x="0" y="178"/>
              </a:cxn>
              <a:cxn ang="0">
                <a:pos x="0" y="165"/>
              </a:cxn>
              <a:cxn ang="0">
                <a:pos x="5" y="154"/>
              </a:cxn>
              <a:cxn ang="0">
                <a:pos x="136" y="24"/>
              </a:cxn>
              <a:cxn ang="0">
                <a:pos x="147" y="15"/>
              </a:cxn>
              <a:cxn ang="0">
                <a:pos x="176" y="2"/>
              </a:cxn>
              <a:cxn ang="0">
                <a:pos x="27" y="163"/>
              </a:cxn>
              <a:cxn ang="0">
                <a:pos x="23" y="167"/>
              </a:cxn>
              <a:cxn ang="0">
                <a:pos x="23" y="176"/>
              </a:cxn>
              <a:cxn ang="0">
                <a:pos x="27" y="180"/>
              </a:cxn>
            </a:cxnLst>
            <a:rect l="0" t="0" r="r" b="b"/>
            <a:pathLst>
              <a:path w="361" h="297">
                <a:moveTo>
                  <a:pt x="330" y="0"/>
                </a:moveTo>
                <a:lnTo>
                  <a:pt x="254" y="0"/>
                </a:lnTo>
                <a:lnTo>
                  <a:pt x="254" y="0"/>
                </a:lnTo>
                <a:lnTo>
                  <a:pt x="239" y="2"/>
                </a:lnTo>
                <a:lnTo>
                  <a:pt x="225" y="7"/>
                </a:lnTo>
                <a:lnTo>
                  <a:pt x="210" y="15"/>
                </a:lnTo>
                <a:lnTo>
                  <a:pt x="199" y="24"/>
                </a:lnTo>
                <a:lnTo>
                  <a:pt x="74" y="149"/>
                </a:lnTo>
                <a:lnTo>
                  <a:pt x="74" y="149"/>
                </a:lnTo>
                <a:lnTo>
                  <a:pt x="69" y="154"/>
                </a:lnTo>
                <a:lnTo>
                  <a:pt x="67" y="160"/>
                </a:lnTo>
                <a:lnTo>
                  <a:pt x="65" y="165"/>
                </a:lnTo>
                <a:lnTo>
                  <a:pt x="63" y="172"/>
                </a:lnTo>
                <a:lnTo>
                  <a:pt x="65" y="178"/>
                </a:lnTo>
                <a:lnTo>
                  <a:pt x="67" y="183"/>
                </a:lnTo>
                <a:lnTo>
                  <a:pt x="69" y="189"/>
                </a:lnTo>
                <a:lnTo>
                  <a:pt x="74" y="194"/>
                </a:lnTo>
                <a:lnTo>
                  <a:pt x="167" y="288"/>
                </a:lnTo>
                <a:lnTo>
                  <a:pt x="167" y="288"/>
                </a:lnTo>
                <a:lnTo>
                  <a:pt x="172" y="292"/>
                </a:lnTo>
                <a:lnTo>
                  <a:pt x="178" y="296"/>
                </a:lnTo>
                <a:lnTo>
                  <a:pt x="183" y="297"/>
                </a:lnTo>
                <a:lnTo>
                  <a:pt x="190" y="297"/>
                </a:lnTo>
                <a:lnTo>
                  <a:pt x="196" y="297"/>
                </a:lnTo>
                <a:lnTo>
                  <a:pt x="201" y="296"/>
                </a:lnTo>
                <a:lnTo>
                  <a:pt x="208" y="292"/>
                </a:lnTo>
                <a:lnTo>
                  <a:pt x="212" y="288"/>
                </a:lnTo>
                <a:lnTo>
                  <a:pt x="339" y="162"/>
                </a:lnTo>
                <a:lnTo>
                  <a:pt x="339" y="162"/>
                </a:lnTo>
                <a:lnTo>
                  <a:pt x="348" y="151"/>
                </a:lnTo>
                <a:lnTo>
                  <a:pt x="355" y="136"/>
                </a:lnTo>
                <a:lnTo>
                  <a:pt x="359" y="122"/>
                </a:lnTo>
                <a:lnTo>
                  <a:pt x="361" y="107"/>
                </a:lnTo>
                <a:lnTo>
                  <a:pt x="361" y="33"/>
                </a:lnTo>
                <a:lnTo>
                  <a:pt x="361" y="33"/>
                </a:lnTo>
                <a:lnTo>
                  <a:pt x="361" y="26"/>
                </a:lnTo>
                <a:lnTo>
                  <a:pt x="359" y="20"/>
                </a:lnTo>
                <a:lnTo>
                  <a:pt x="355" y="15"/>
                </a:lnTo>
                <a:lnTo>
                  <a:pt x="352" y="9"/>
                </a:lnTo>
                <a:lnTo>
                  <a:pt x="346" y="6"/>
                </a:lnTo>
                <a:lnTo>
                  <a:pt x="341" y="4"/>
                </a:lnTo>
                <a:lnTo>
                  <a:pt x="335" y="2"/>
                </a:lnTo>
                <a:lnTo>
                  <a:pt x="330" y="0"/>
                </a:lnTo>
                <a:lnTo>
                  <a:pt x="330" y="0"/>
                </a:lnTo>
                <a:close/>
                <a:moveTo>
                  <a:pt x="286" y="107"/>
                </a:moveTo>
                <a:lnTo>
                  <a:pt x="286" y="107"/>
                </a:lnTo>
                <a:lnTo>
                  <a:pt x="279" y="107"/>
                </a:lnTo>
                <a:lnTo>
                  <a:pt x="274" y="105"/>
                </a:lnTo>
                <a:lnTo>
                  <a:pt x="268" y="102"/>
                </a:lnTo>
                <a:lnTo>
                  <a:pt x="263" y="98"/>
                </a:lnTo>
                <a:lnTo>
                  <a:pt x="259" y="93"/>
                </a:lnTo>
                <a:lnTo>
                  <a:pt x="257" y="87"/>
                </a:lnTo>
                <a:lnTo>
                  <a:pt x="256" y="82"/>
                </a:lnTo>
                <a:lnTo>
                  <a:pt x="254" y="74"/>
                </a:lnTo>
                <a:lnTo>
                  <a:pt x="254" y="74"/>
                </a:lnTo>
                <a:lnTo>
                  <a:pt x="256" y="69"/>
                </a:lnTo>
                <a:lnTo>
                  <a:pt x="257" y="64"/>
                </a:lnTo>
                <a:lnTo>
                  <a:pt x="259" y="58"/>
                </a:lnTo>
                <a:lnTo>
                  <a:pt x="263" y="53"/>
                </a:lnTo>
                <a:lnTo>
                  <a:pt x="268" y="49"/>
                </a:lnTo>
                <a:lnTo>
                  <a:pt x="274" y="45"/>
                </a:lnTo>
                <a:lnTo>
                  <a:pt x="279" y="44"/>
                </a:lnTo>
                <a:lnTo>
                  <a:pt x="286" y="44"/>
                </a:lnTo>
                <a:lnTo>
                  <a:pt x="286" y="44"/>
                </a:lnTo>
                <a:lnTo>
                  <a:pt x="292" y="44"/>
                </a:lnTo>
                <a:lnTo>
                  <a:pt x="299" y="45"/>
                </a:lnTo>
                <a:lnTo>
                  <a:pt x="304" y="49"/>
                </a:lnTo>
                <a:lnTo>
                  <a:pt x="308" y="53"/>
                </a:lnTo>
                <a:lnTo>
                  <a:pt x="314" y="58"/>
                </a:lnTo>
                <a:lnTo>
                  <a:pt x="315" y="64"/>
                </a:lnTo>
                <a:lnTo>
                  <a:pt x="317" y="69"/>
                </a:lnTo>
                <a:lnTo>
                  <a:pt x="319" y="74"/>
                </a:lnTo>
                <a:lnTo>
                  <a:pt x="319" y="74"/>
                </a:lnTo>
                <a:lnTo>
                  <a:pt x="317" y="82"/>
                </a:lnTo>
                <a:lnTo>
                  <a:pt x="315" y="87"/>
                </a:lnTo>
                <a:lnTo>
                  <a:pt x="314" y="93"/>
                </a:lnTo>
                <a:lnTo>
                  <a:pt x="308" y="98"/>
                </a:lnTo>
                <a:lnTo>
                  <a:pt x="304" y="102"/>
                </a:lnTo>
                <a:lnTo>
                  <a:pt x="299" y="105"/>
                </a:lnTo>
                <a:lnTo>
                  <a:pt x="292" y="107"/>
                </a:lnTo>
                <a:lnTo>
                  <a:pt x="286" y="107"/>
                </a:lnTo>
                <a:lnTo>
                  <a:pt x="286" y="107"/>
                </a:lnTo>
                <a:close/>
                <a:moveTo>
                  <a:pt x="27" y="180"/>
                </a:moveTo>
                <a:lnTo>
                  <a:pt x="141" y="294"/>
                </a:lnTo>
                <a:lnTo>
                  <a:pt x="141" y="294"/>
                </a:lnTo>
                <a:lnTo>
                  <a:pt x="130" y="297"/>
                </a:lnTo>
                <a:lnTo>
                  <a:pt x="121" y="297"/>
                </a:lnTo>
                <a:lnTo>
                  <a:pt x="112" y="294"/>
                </a:lnTo>
                <a:lnTo>
                  <a:pt x="103" y="288"/>
                </a:lnTo>
                <a:lnTo>
                  <a:pt x="9" y="194"/>
                </a:lnTo>
                <a:lnTo>
                  <a:pt x="9" y="194"/>
                </a:lnTo>
                <a:lnTo>
                  <a:pt x="5" y="189"/>
                </a:lnTo>
                <a:lnTo>
                  <a:pt x="2" y="183"/>
                </a:lnTo>
                <a:lnTo>
                  <a:pt x="0" y="178"/>
                </a:lnTo>
                <a:lnTo>
                  <a:pt x="0" y="172"/>
                </a:lnTo>
                <a:lnTo>
                  <a:pt x="0" y="165"/>
                </a:lnTo>
                <a:lnTo>
                  <a:pt x="2" y="160"/>
                </a:lnTo>
                <a:lnTo>
                  <a:pt x="5" y="154"/>
                </a:lnTo>
                <a:lnTo>
                  <a:pt x="9" y="149"/>
                </a:lnTo>
                <a:lnTo>
                  <a:pt x="136" y="24"/>
                </a:lnTo>
                <a:lnTo>
                  <a:pt x="136" y="24"/>
                </a:lnTo>
                <a:lnTo>
                  <a:pt x="147" y="15"/>
                </a:lnTo>
                <a:lnTo>
                  <a:pt x="161" y="7"/>
                </a:lnTo>
                <a:lnTo>
                  <a:pt x="176" y="2"/>
                </a:lnTo>
                <a:lnTo>
                  <a:pt x="190" y="0"/>
                </a:lnTo>
                <a:lnTo>
                  <a:pt x="27" y="163"/>
                </a:lnTo>
                <a:lnTo>
                  <a:pt x="27" y="163"/>
                </a:lnTo>
                <a:lnTo>
                  <a:pt x="23" y="167"/>
                </a:lnTo>
                <a:lnTo>
                  <a:pt x="23" y="172"/>
                </a:lnTo>
                <a:lnTo>
                  <a:pt x="23" y="176"/>
                </a:lnTo>
                <a:lnTo>
                  <a:pt x="27" y="180"/>
                </a:lnTo>
                <a:lnTo>
                  <a:pt x="27" y="180"/>
                </a:lnTo>
                <a:close/>
              </a:path>
            </a:pathLst>
          </a:custGeom>
          <a:solidFill>
            <a:srgbClr val="0FB493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defTabSz="914377"/>
            <a:endParaRPr lang="en-US" sz="2400">
              <a:solidFill>
                <a:prstClr val="black"/>
              </a:solidFill>
              <a:latin typeface="+mj-ea"/>
              <a:ea typeface="+mj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55576" y="980728"/>
            <a:ext cx="3262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b="1" dirty="0">
                <a:latin typeface="Microsoft YaHei" charset="-122"/>
                <a:ea typeface="Microsoft YaHei" charset="-122"/>
                <a:cs typeface="Microsoft YaHei" charset="-122"/>
              </a:rPr>
              <a:t>计算机中函数调用与栈</a:t>
            </a:r>
          </a:p>
        </p:txBody>
      </p:sp>
      <p:sp>
        <p:nvSpPr>
          <p:cNvPr id="9" name="矩形 8"/>
          <p:cNvSpPr/>
          <p:nvPr/>
        </p:nvSpPr>
        <p:spPr>
          <a:xfrm>
            <a:off x="477717" y="1706272"/>
            <a:ext cx="8149786" cy="100264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当发生函数调用时，在进入新函数之前要保存当前函数的状态（保存现场），因为新函数的运行状态将</a:t>
            </a:r>
            <a:r>
              <a:rPr kumimoji="1" lang="zh-CN" altLang="en-US" sz="2400">
                <a:latin typeface="Microsoft YaHei" charset="-122"/>
                <a:ea typeface="Microsoft YaHei" charset="-122"/>
                <a:cs typeface="Microsoft YaHei" charset="-122"/>
              </a:rPr>
              <a:t>覆盖至寄存器</a:t>
            </a:r>
            <a:endParaRPr kumimoji="1" lang="zh-CN" altLang="en-US" sz="24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77717" y="2972799"/>
            <a:ext cx="8149786" cy="100264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当函数返回时，要找到之前保存的函数调用者的状态来恢复到寄存器中</a:t>
            </a:r>
            <a:r>
              <a:rPr kumimoji="1" lang="zh-CN" altLang="en-US" sz="2400">
                <a:latin typeface="Microsoft YaHei" charset="-122"/>
                <a:ea typeface="Microsoft YaHei" charset="-122"/>
                <a:cs typeface="Microsoft YaHei" charset="-122"/>
              </a:rPr>
              <a:t>（恢复现场），</a:t>
            </a:r>
            <a:r>
              <a:rPr kumimoji="1"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以使调用函数</a:t>
            </a:r>
            <a:r>
              <a:rPr kumimoji="1" lang="zh-CN" altLang="en-US" sz="2400">
                <a:latin typeface="Microsoft YaHei" charset="-122"/>
                <a:ea typeface="Microsoft YaHei" charset="-122"/>
                <a:cs typeface="Microsoft YaHei" charset="-122"/>
              </a:rPr>
              <a:t>能够继续执行</a:t>
            </a:r>
            <a:endParaRPr kumimoji="1" lang="zh-CN" altLang="en-US" sz="24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77717" y="4239326"/>
            <a:ext cx="8149786" cy="134991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当存在多层调用关系时，保存现场的顺序与恢复现场的顺序正相反（越后保存的越先恢复），因此使用</a:t>
            </a:r>
            <a:r>
              <a:rPr kumimoji="1" lang="zh-CN" altLang="en-US" sz="2400" dirty="0"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</a:effectLst>
                <a:latin typeface="Microsoft YaHei" charset="-122"/>
                <a:ea typeface="Microsoft YaHei" charset="-122"/>
                <a:cs typeface="Microsoft YaHei" charset="-122"/>
              </a:rPr>
              <a:t>栈</a:t>
            </a:r>
            <a:r>
              <a:rPr kumimoji="1"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来作为存储的数据结构</a:t>
            </a:r>
          </a:p>
        </p:txBody>
      </p:sp>
    </p:spTree>
    <p:extLst>
      <p:ext uri="{BB962C8B-B14F-4D97-AF65-F5344CB8AC3E}">
        <p14:creationId xmlns:p14="http://schemas.microsoft.com/office/powerpoint/2010/main" val="1531527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7</a:t>
            </a:r>
            <a:r>
              <a:rPr kumimoji="1" lang="zh-CN" altLang="en-US" dirty="0"/>
              <a:t> 栈和递归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sp>
        <p:nvSpPr>
          <p:cNvPr id="13" name="Freeform 32"/>
          <p:cNvSpPr>
            <a:spLocks noEditPoints="1"/>
          </p:cNvSpPr>
          <p:nvPr/>
        </p:nvSpPr>
        <p:spPr bwMode="auto">
          <a:xfrm>
            <a:off x="179512" y="980728"/>
            <a:ext cx="543792" cy="444645"/>
          </a:xfrm>
          <a:custGeom>
            <a:avLst/>
            <a:gdLst/>
            <a:ahLst/>
            <a:cxnLst>
              <a:cxn ang="0">
                <a:pos x="254" y="0"/>
              </a:cxn>
              <a:cxn ang="0">
                <a:pos x="239" y="2"/>
              </a:cxn>
              <a:cxn ang="0">
                <a:pos x="210" y="15"/>
              </a:cxn>
              <a:cxn ang="0">
                <a:pos x="74" y="149"/>
              </a:cxn>
              <a:cxn ang="0">
                <a:pos x="69" y="154"/>
              </a:cxn>
              <a:cxn ang="0">
                <a:pos x="65" y="165"/>
              </a:cxn>
              <a:cxn ang="0">
                <a:pos x="65" y="178"/>
              </a:cxn>
              <a:cxn ang="0">
                <a:pos x="69" y="189"/>
              </a:cxn>
              <a:cxn ang="0">
                <a:pos x="167" y="288"/>
              </a:cxn>
              <a:cxn ang="0">
                <a:pos x="172" y="292"/>
              </a:cxn>
              <a:cxn ang="0">
                <a:pos x="183" y="297"/>
              </a:cxn>
              <a:cxn ang="0">
                <a:pos x="196" y="297"/>
              </a:cxn>
              <a:cxn ang="0">
                <a:pos x="208" y="292"/>
              </a:cxn>
              <a:cxn ang="0">
                <a:pos x="339" y="162"/>
              </a:cxn>
              <a:cxn ang="0">
                <a:pos x="348" y="151"/>
              </a:cxn>
              <a:cxn ang="0">
                <a:pos x="359" y="122"/>
              </a:cxn>
              <a:cxn ang="0">
                <a:pos x="361" y="33"/>
              </a:cxn>
              <a:cxn ang="0">
                <a:pos x="361" y="26"/>
              </a:cxn>
              <a:cxn ang="0">
                <a:pos x="355" y="15"/>
              </a:cxn>
              <a:cxn ang="0">
                <a:pos x="346" y="6"/>
              </a:cxn>
              <a:cxn ang="0">
                <a:pos x="335" y="2"/>
              </a:cxn>
              <a:cxn ang="0">
                <a:pos x="330" y="0"/>
              </a:cxn>
              <a:cxn ang="0">
                <a:pos x="286" y="107"/>
              </a:cxn>
              <a:cxn ang="0">
                <a:pos x="274" y="105"/>
              </a:cxn>
              <a:cxn ang="0">
                <a:pos x="263" y="98"/>
              </a:cxn>
              <a:cxn ang="0">
                <a:pos x="257" y="87"/>
              </a:cxn>
              <a:cxn ang="0">
                <a:pos x="254" y="74"/>
              </a:cxn>
              <a:cxn ang="0">
                <a:pos x="256" y="69"/>
              </a:cxn>
              <a:cxn ang="0">
                <a:pos x="259" y="58"/>
              </a:cxn>
              <a:cxn ang="0">
                <a:pos x="268" y="49"/>
              </a:cxn>
              <a:cxn ang="0">
                <a:pos x="279" y="44"/>
              </a:cxn>
              <a:cxn ang="0">
                <a:pos x="286" y="44"/>
              </a:cxn>
              <a:cxn ang="0">
                <a:pos x="299" y="45"/>
              </a:cxn>
              <a:cxn ang="0">
                <a:pos x="308" y="53"/>
              </a:cxn>
              <a:cxn ang="0">
                <a:pos x="315" y="64"/>
              </a:cxn>
              <a:cxn ang="0">
                <a:pos x="319" y="74"/>
              </a:cxn>
              <a:cxn ang="0">
                <a:pos x="317" y="82"/>
              </a:cxn>
              <a:cxn ang="0">
                <a:pos x="314" y="93"/>
              </a:cxn>
              <a:cxn ang="0">
                <a:pos x="304" y="102"/>
              </a:cxn>
              <a:cxn ang="0">
                <a:pos x="292" y="107"/>
              </a:cxn>
              <a:cxn ang="0">
                <a:pos x="286" y="107"/>
              </a:cxn>
              <a:cxn ang="0">
                <a:pos x="141" y="294"/>
              </a:cxn>
              <a:cxn ang="0">
                <a:pos x="130" y="297"/>
              </a:cxn>
              <a:cxn ang="0">
                <a:pos x="112" y="294"/>
              </a:cxn>
              <a:cxn ang="0">
                <a:pos x="9" y="194"/>
              </a:cxn>
              <a:cxn ang="0">
                <a:pos x="5" y="189"/>
              </a:cxn>
              <a:cxn ang="0">
                <a:pos x="0" y="178"/>
              </a:cxn>
              <a:cxn ang="0">
                <a:pos x="0" y="165"/>
              </a:cxn>
              <a:cxn ang="0">
                <a:pos x="5" y="154"/>
              </a:cxn>
              <a:cxn ang="0">
                <a:pos x="136" y="24"/>
              </a:cxn>
              <a:cxn ang="0">
                <a:pos x="147" y="15"/>
              </a:cxn>
              <a:cxn ang="0">
                <a:pos x="176" y="2"/>
              </a:cxn>
              <a:cxn ang="0">
                <a:pos x="27" y="163"/>
              </a:cxn>
              <a:cxn ang="0">
                <a:pos x="23" y="167"/>
              </a:cxn>
              <a:cxn ang="0">
                <a:pos x="23" y="176"/>
              </a:cxn>
              <a:cxn ang="0">
                <a:pos x="27" y="180"/>
              </a:cxn>
            </a:cxnLst>
            <a:rect l="0" t="0" r="r" b="b"/>
            <a:pathLst>
              <a:path w="361" h="297">
                <a:moveTo>
                  <a:pt x="330" y="0"/>
                </a:moveTo>
                <a:lnTo>
                  <a:pt x="254" y="0"/>
                </a:lnTo>
                <a:lnTo>
                  <a:pt x="254" y="0"/>
                </a:lnTo>
                <a:lnTo>
                  <a:pt x="239" y="2"/>
                </a:lnTo>
                <a:lnTo>
                  <a:pt x="225" y="7"/>
                </a:lnTo>
                <a:lnTo>
                  <a:pt x="210" y="15"/>
                </a:lnTo>
                <a:lnTo>
                  <a:pt x="199" y="24"/>
                </a:lnTo>
                <a:lnTo>
                  <a:pt x="74" y="149"/>
                </a:lnTo>
                <a:lnTo>
                  <a:pt x="74" y="149"/>
                </a:lnTo>
                <a:lnTo>
                  <a:pt x="69" y="154"/>
                </a:lnTo>
                <a:lnTo>
                  <a:pt x="67" y="160"/>
                </a:lnTo>
                <a:lnTo>
                  <a:pt x="65" y="165"/>
                </a:lnTo>
                <a:lnTo>
                  <a:pt x="63" y="172"/>
                </a:lnTo>
                <a:lnTo>
                  <a:pt x="65" y="178"/>
                </a:lnTo>
                <a:lnTo>
                  <a:pt x="67" y="183"/>
                </a:lnTo>
                <a:lnTo>
                  <a:pt x="69" y="189"/>
                </a:lnTo>
                <a:lnTo>
                  <a:pt x="74" y="194"/>
                </a:lnTo>
                <a:lnTo>
                  <a:pt x="167" y="288"/>
                </a:lnTo>
                <a:lnTo>
                  <a:pt x="167" y="288"/>
                </a:lnTo>
                <a:lnTo>
                  <a:pt x="172" y="292"/>
                </a:lnTo>
                <a:lnTo>
                  <a:pt x="178" y="296"/>
                </a:lnTo>
                <a:lnTo>
                  <a:pt x="183" y="297"/>
                </a:lnTo>
                <a:lnTo>
                  <a:pt x="190" y="297"/>
                </a:lnTo>
                <a:lnTo>
                  <a:pt x="196" y="297"/>
                </a:lnTo>
                <a:lnTo>
                  <a:pt x="201" y="296"/>
                </a:lnTo>
                <a:lnTo>
                  <a:pt x="208" y="292"/>
                </a:lnTo>
                <a:lnTo>
                  <a:pt x="212" y="288"/>
                </a:lnTo>
                <a:lnTo>
                  <a:pt x="339" y="162"/>
                </a:lnTo>
                <a:lnTo>
                  <a:pt x="339" y="162"/>
                </a:lnTo>
                <a:lnTo>
                  <a:pt x="348" y="151"/>
                </a:lnTo>
                <a:lnTo>
                  <a:pt x="355" y="136"/>
                </a:lnTo>
                <a:lnTo>
                  <a:pt x="359" y="122"/>
                </a:lnTo>
                <a:lnTo>
                  <a:pt x="361" y="107"/>
                </a:lnTo>
                <a:lnTo>
                  <a:pt x="361" y="33"/>
                </a:lnTo>
                <a:lnTo>
                  <a:pt x="361" y="33"/>
                </a:lnTo>
                <a:lnTo>
                  <a:pt x="361" y="26"/>
                </a:lnTo>
                <a:lnTo>
                  <a:pt x="359" y="20"/>
                </a:lnTo>
                <a:lnTo>
                  <a:pt x="355" y="15"/>
                </a:lnTo>
                <a:lnTo>
                  <a:pt x="352" y="9"/>
                </a:lnTo>
                <a:lnTo>
                  <a:pt x="346" y="6"/>
                </a:lnTo>
                <a:lnTo>
                  <a:pt x="341" y="4"/>
                </a:lnTo>
                <a:lnTo>
                  <a:pt x="335" y="2"/>
                </a:lnTo>
                <a:lnTo>
                  <a:pt x="330" y="0"/>
                </a:lnTo>
                <a:lnTo>
                  <a:pt x="330" y="0"/>
                </a:lnTo>
                <a:close/>
                <a:moveTo>
                  <a:pt x="286" y="107"/>
                </a:moveTo>
                <a:lnTo>
                  <a:pt x="286" y="107"/>
                </a:lnTo>
                <a:lnTo>
                  <a:pt x="279" y="107"/>
                </a:lnTo>
                <a:lnTo>
                  <a:pt x="274" y="105"/>
                </a:lnTo>
                <a:lnTo>
                  <a:pt x="268" y="102"/>
                </a:lnTo>
                <a:lnTo>
                  <a:pt x="263" y="98"/>
                </a:lnTo>
                <a:lnTo>
                  <a:pt x="259" y="93"/>
                </a:lnTo>
                <a:lnTo>
                  <a:pt x="257" y="87"/>
                </a:lnTo>
                <a:lnTo>
                  <a:pt x="256" y="82"/>
                </a:lnTo>
                <a:lnTo>
                  <a:pt x="254" y="74"/>
                </a:lnTo>
                <a:lnTo>
                  <a:pt x="254" y="74"/>
                </a:lnTo>
                <a:lnTo>
                  <a:pt x="256" y="69"/>
                </a:lnTo>
                <a:lnTo>
                  <a:pt x="257" y="64"/>
                </a:lnTo>
                <a:lnTo>
                  <a:pt x="259" y="58"/>
                </a:lnTo>
                <a:lnTo>
                  <a:pt x="263" y="53"/>
                </a:lnTo>
                <a:lnTo>
                  <a:pt x="268" y="49"/>
                </a:lnTo>
                <a:lnTo>
                  <a:pt x="274" y="45"/>
                </a:lnTo>
                <a:lnTo>
                  <a:pt x="279" y="44"/>
                </a:lnTo>
                <a:lnTo>
                  <a:pt x="286" y="44"/>
                </a:lnTo>
                <a:lnTo>
                  <a:pt x="286" y="44"/>
                </a:lnTo>
                <a:lnTo>
                  <a:pt x="292" y="44"/>
                </a:lnTo>
                <a:lnTo>
                  <a:pt x="299" y="45"/>
                </a:lnTo>
                <a:lnTo>
                  <a:pt x="304" y="49"/>
                </a:lnTo>
                <a:lnTo>
                  <a:pt x="308" y="53"/>
                </a:lnTo>
                <a:lnTo>
                  <a:pt x="314" y="58"/>
                </a:lnTo>
                <a:lnTo>
                  <a:pt x="315" y="64"/>
                </a:lnTo>
                <a:lnTo>
                  <a:pt x="317" y="69"/>
                </a:lnTo>
                <a:lnTo>
                  <a:pt x="319" y="74"/>
                </a:lnTo>
                <a:lnTo>
                  <a:pt x="319" y="74"/>
                </a:lnTo>
                <a:lnTo>
                  <a:pt x="317" y="82"/>
                </a:lnTo>
                <a:lnTo>
                  <a:pt x="315" y="87"/>
                </a:lnTo>
                <a:lnTo>
                  <a:pt x="314" y="93"/>
                </a:lnTo>
                <a:lnTo>
                  <a:pt x="308" y="98"/>
                </a:lnTo>
                <a:lnTo>
                  <a:pt x="304" y="102"/>
                </a:lnTo>
                <a:lnTo>
                  <a:pt x="299" y="105"/>
                </a:lnTo>
                <a:lnTo>
                  <a:pt x="292" y="107"/>
                </a:lnTo>
                <a:lnTo>
                  <a:pt x="286" y="107"/>
                </a:lnTo>
                <a:lnTo>
                  <a:pt x="286" y="107"/>
                </a:lnTo>
                <a:close/>
                <a:moveTo>
                  <a:pt x="27" y="180"/>
                </a:moveTo>
                <a:lnTo>
                  <a:pt x="141" y="294"/>
                </a:lnTo>
                <a:lnTo>
                  <a:pt x="141" y="294"/>
                </a:lnTo>
                <a:lnTo>
                  <a:pt x="130" y="297"/>
                </a:lnTo>
                <a:lnTo>
                  <a:pt x="121" y="297"/>
                </a:lnTo>
                <a:lnTo>
                  <a:pt x="112" y="294"/>
                </a:lnTo>
                <a:lnTo>
                  <a:pt x="103" y="288"/>
                </a:lnTo>
                <a:lnTo>
                  <a:pt x="9" y="194"/>
                </a:lnTo>
                <a:lnTo>
                  <a:pt x="9" y="194"/>
                </a:lnTo>
                <a:lnTo>
                  <a:pt x="5" y="189"/>
                </a:lnTo>
                <a:lnTo>
                  <a:pt x="2" y="183"/>
                </a:lnTo>
                <a:lnTo>
                  <a:pt x="0" y="178"/>
                </a:lnTo>
                <a:lnTo>
                  <a:pt x="0" y="172"/>
                </a:lnTo>
                <a:lnTo>
                  <a:pt x="0" y="165"/>
                </a:lnTo>
                <a:lnTo>
                  <a:pt x="2" y="160"/>
                </a:lnTo>
                <a:lnTo>
                  <a:pt x="5" y="154"/>
                </a:lnTo>
                <a:lnTo>
                  <a:pt x="9" y="149"/>
                </a:lnTo>
                <a:lnTo>
                  <a:pt x="136" y="24"/>
                </a:lnTo>
                <a:lnTo>
                  <a:pt x="136" y="24"/>
                </a:lnTo>
                <a:lnTo>
                  <a:pt x="147" y="15"/>
                </a:lnTo>
                <a:lnTo>
                  <a:pt x="161" y="7"/>
                </a:lnTo>
                <a:lnTo>
                  <a:pt x="176" y="2"/>
                </a:lnTo>
                <a:lnTo>
                  <a:pt x="190" y="0"/>
                </a:lnTo>
                <a:lnTo>
                  <a:pt x="27" y="163"/>
                </a:lnTo>
                <a:lnTo>
                  <a:pt x="27" y="163"/>
                </a:lnTo>
                <a:lnTo>
                  <a:pt x="23" y="167"/>
                </a:lnTo>
                <a:lnTo>
                  <a:pt x="23" y="172"/>
                </a:lnTo>
                <a:lnTo>
                  <a:pt x="23" y="176"/>
                </a:lnTo>
                <a:lnTo>
                  <a:pt x="27" y="180"/>
                </a:lnTo>
                <a:lnTo>
                  <a:pt x="27" y="180"/>
                </a:lnTo>
                <a:close/>
              </a:path>
            </a:pathLst>
          </a:custGeom>
          <a:solidFill>
            <a:srgbClr val="0FB493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defTabSz="914377"/>
            <a:endParaRPr lang="en-US" sz="2400">
              <a:solidFill>
                <a:prstClr val="black"/>
              </a:solidFill>
              <a:latin typeface="+mj-ea"/>
              <a:ea typeface="+mj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55576" y="980728"/>
            <a:ext cx="3262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b="1" dirty="0">
                <a:latin typeface="Microsoft YaHei" charset="-122"/>
                <a:ea typeface="Microsoft YaHei" charset="-122"/>
                <a:cs typeface="Microsoft YaHei" charset="-122"/>
              </a:rPr>
              <a:t>计算机中函数调用与栈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71" y="1816476"/>
            <a:ext cx="8850117" cy="413280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54417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7</a:t>
            </a:r>
            <a:r>
              <a:rPr kumimoji="1" lang="zh-CN" altLang="en-US" dirty="0"/>
              <a:t> 栈和递归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grpSp>
        <p:nvGrpSpPr>
          <p:cNvPr id="12" name="组 11"/>
          <p:cNvGrpSpPr/>
          <p:nvPr/>
        </p:nvGrpSpPr>
        <p:grpSpPr>
          <a:xfrm>
            <a:off x="179512" y="964527"/>
            <a:ext cx="8928992" cy="1834746"/>
            <a:chOff x="179512" y="964527"/>
            <a:chExt cx="8928992" cy="1834746"/>
          </a:xfrm>
        </p:grpSpPr>
        <p:sp>
          <p:nvSpPr>
            <p:cNvPr id="14" name="Rounded Rectangle 6"/>
            <p:cNvSpPr/>
            <p:nvPr/>
          </p:nvSpPr>
          <p:spPr>
            <a:xfrm>
              <a:off x="179512" y="1052736"/>
              <a:ext cx="573588" cy="573588"/>
            </a:xfrm>
            <a:prstGeom prst="roundRect">
              <a:avLst/>
            </a:prstGeom>
            <a:solidFill>
              <a:srgbClr val="02BA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914377"/>
              <a:r>
                <a:rPr lang="zh-CN" altLang="en-US" sz="2400" dirty="0">
                  <a:solidFill>
                    <a:prstClr val="white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例</a:t>
              </a:r>
              <a:endParaRPr lang="en-US" sz="2400" dirty="0">
                <a:solidFill>
                  <a:prstClr val="white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1043608" y="964527"/>
              <a:ext cx="8064896" cy="4979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400" b="1" dirty="0">
                  <a:latin typeface="Microsoft YaHei" charset="-122"/>
                  <a:ea typeface="Microsoft YaHei" charset="-122"/>
                  <a:cs typeface="Microsoft YaHei" charset="-122"/>
                </a:rPr>
                <a:t>汉诺塔问题</a:t>
              </a:r>
            </a:p>
          </p:txBody>
        </p:sp>
        <p:cxnSp>
          <p:nvCxnSpPr>
            <p:cNvPr id="16" name="直线连接符 15"/>
            <p:cNvCxnSpPr/>
            <p:nvPr/>
          </p:nvCxnSpPr>
          <p:spPr>
            <a:xfrm>
              <a:off x="899592" y="1052736"/>
              <a:ext cx="0" cy="72008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矩形 16"/>
            <p:cNvSpPr/>
            <p:nvPr/>
          </p:nvSpPr>
          <p:spPr>
            <a:xfrm>
              <a:off x="1043608" y="1377345"/>
              <a:ext cx="8064896" cy="14219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  <a:buSzPct val="86000"/>
              </a:pPr>
              <a:r>
                <a:rPr lang="en-US" altLang="zh-CN" sz="2400" dirty="0">
                  <a:latin typeface="Microsoft YaHei" charset="-122"/>
                  <a:ea typeface="Microsoft YaHei" charset="-122"/>
                  <a:cs typeface="Microsoft YaHei" charset="-122"/>
                </a:rPr>
                <a:t>A</a:t>
              </a:r>
              <a:r>
                <a:rPr lang="zh-CN" altLang="en-US" sz="2400" dirty="0">
                  <a:latin typeface="Microsoft YaHei" charset="-122"/>
                  <a:ea typeface="Microsoft YaHei" charset="-122"/>
                  <a:cs typeface="Microsoft YaHei" charset="-122"/>
                </a:rPr>
                <a:t>、</a:t>
              </a:r>
              <a:r>
                <a:rPr lang="en-US" altLang="zh-CN" sz="2400" dirty="0">
                  <a:latin typeface="Microsoft YaHei" charset="-122"/>
                  <a:ea typeface="Microsoft YaHei" charset="-122"/>
                  <a:cs typeface="Microsoft YaHei" charset="-122"/>
                </a:rPr>
                <a:t>B</a:t>
              </a:r>
              <a:r>
                <a:rPr lang="zh-CN" altLang="en-US" sz="2400" dirty="0">
                  <a:latin typeface="Microsoft YaHei" charset="-122"/>
                  <a:ea typeface="Microsoft YaHei" charset="-122"/>
                  <a:cs typeface="Microsoft YaHei" charset="-122"/>
                </a:rPr>
                <a:t>、</a:t>
              </a:r>
              <a:r>
                <a:rPr lang="en-US" altLang="zh-CN" sz="2400" dirty="0">
                  <a:latin typeface="Microsoft YaHei" charset="-122"/>
                  <a:ea typeface="Microsoft YaHei" charset="-122"/>
                  <a:cs typeface="Microsoft YaHei" charset="-122"/>
                </a:rPr>
                <a:t>C</a:t>
              </a:r>
              <a:r>
                <a:rPr lang="zh-CN" altLang="en-US" sz="2400" dirty="0">
                  <a:latin typeface="Microsoft YaHei" charset="-122"/>
                  <a:ea typeface="Microsoft YaHei" charset="-122"/>
                  <a:cs typeface="Microsoft YaHei" charset="-122"/>
                </a:rPr>
                <a:t>三根柱子，</a:t>
              </a:r>
              <a:r>
                <a:rPr lang="en-US" altLang="zh-CN" sz="2400" dirty="0">
                  <a:latin typeface="Microsoft YaHei" charset="-122"/>
                  <a:ea typeface="Microsoft YaHei" charset="-122"/>
                  <a:cs typeface="Microsoft YaHei" charset="-122"/>
                </a:rPr>
                <a:t>A</a:t>
              </a:r>
              <a:r>
                <a:rPr lang="zh-CN" altLang="en-US" sz="2400" dirty="0">
                  <a:latin typeface="Microsoft YaHei" charset="-122"/>
                  <a:ea typeface="Microsoft YaHei" charset="-122"/>
                  <a:cs typeface="Microsoft YaHei" charset="-122"/>
                </a:rPr>
                <a:t>柱上有</a:t>
              </a:r>
              <a:r>
                <a:rPr lang="en-US" altLang="zh-CN" sz="2400" dirty="0">
                  <a:latin typeface="Microsoft YaHei" charset="-122"/>
                  <a:ea typeface="Microsoft YaHei" charset="-122"/>
                  <a:cs typeface="Microsoft YaHei" charset="-122"/>
                </a:rPr>
                <a:t>n</a:t>
              </a:r>
              <a:r>
                <a:rPr lang="zh-CN" altLang="en-US" sz="2400" dirty="0">
                  <a:latin typeface="Microsoft YaHei" charset="-122"/>
                  <a:ea typeface="Microsoft YaHei" charset="-122"/>
                  <a:cs typeface="Microsoft YaHei" charset="-122"/>
                </a:rPr>
                <a:t>个圆盘，从小到大依次叠放，要把所有圆盘移动到</a:t>
              </a:r>
              <a:r>
                <a:rPr lang="en-US" altLang="zh-CN" sz="2400" dirty="0">
                  <a:latin typeface="Microsoft YaHei" charset="-122"/>
                  <a:ea typeface="Microsoft YaHei" charset="-122"/>
                  <a:cs typeface="Microsoft YaHei" charset="-122"/>
                </a:rPr>
                <a:t>C</a:t>
              </a:r>
              <a:r>
                <a:rPr lang="zh-CN" altLang="en-US" sz="2400" dirty="0">
                  <a:latin typeface="Microsoft YaHei" charset="-122"/>
                  <a:ea typeface="Microsoft YaHei" charset="-122"/>
                  <a:cs typeface="Microsoft YaHei" charset="-122"/>
                </a:rPr>
                <a:t>柱，一次只能移动一个且必须保证上小下大的次序</a:t>
              </a:r>
            </a:p>
          </p:txBody>
        </p:sp>
      </p:grpSp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5395" y="2799273"/>
            <a:ext cx="6474359" cy="4014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69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7</a:t>
            </a:r>
            <a:r>
              <a:rPr kumimoji="1" lang="zh-CN" altLang="en-US" dirty="0"/>
              <a:t> 栈和递归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grpSp>
        <p:nvGrpSpPr>
          <p:cNvPr id="12" name="组 11"/>
          <p:cNvGrpSpPr/>
          <p:nvPr/>
        </p:nvGrpSpPr>
        <p:grpSpPr>
          <a:xfrm>
            <a:off x="179512" y="964527"/>
            <a:ext cx="8928992" cy="1834746"/>
            <a:chOff x="179512" y="964527"/>
            <a:chExt cx="8928992" cy="1834746"/>
          </a:xfrm>
        </p:grpSpPr>
        <p:sp>
          <p:nvSpPr>
            <p:cNvPr id="14" name="Rounded Rectangle 6"/>
            <p:cNvSpPr/>
            <p:nvPr/>
          </p:nvSpPr>
          <p:spPr>
            <a:xfrm>
              <a:off x="179512" y="1052736"/>
              <a:ext cx="573588" cy="573588"/>
            </a:xfrm>
            <a:prstGeom prst="roundRect">
              <a:avLst/>
            </a:prstGeom>
            <a:solidFill>
              <a:srgbClr val="02BA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914377"/>
              <a:r>
                <a:rPr lang="zh-CN" altLang="en-US" sz="2400" dirty="0">
                  <a:solidFill>
                    <a:prstClr val="white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例</a:t>
              </a:r>
              <a:endParaRPr lang="en-US" sz="2400" dirty="0">
                <a:solidFill>
                  <a:prstClr val="white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1043608" y="964527"/>
              <a:ext cx="8064896" cy="4979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400" b="1" dirty="0">
                  <a:latin typeface="Microsoft YaHei" charset="-122"/>
                  <a:ea typeface="Microsoft YaHei" charset="-122"/>
                  <a:cs typeface="Microsoft YaHei" charset="-122"/>
                </a:rPr>
                <a:t>汉诺塔问题</a:t>
              </a:r>
            </a:p>
          </p:txBody>
        </p:sp>
        <p:cxnSp>
          <p:nvCxnSpPr>
            <p:cNvPr id="16" name="直线连接符 15"/>
            <p:cNvCxnSpPr/>
            <p:nvPr/>
          </p:nvCxnSpPr>
          <p:spPr>
            <a:xfrm>
              <a:off x="899592" y="1052736"/>
              <a:ext cx="0" cy="1656184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矩形 16"/>
            <p:cNvSpPr/>
            <p:nvPr/>
          </p:nvSpPr>
          <p:spPr>
            <a:xfrm>
              <a:off x="1043608" y="1377345"/>
              <a:ext cx="8064896" cy="14219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  <a:buSzPct val="86000"/>
              </a:pPr>
              <a:r>
                <a:rPr lang="en-US" altLang="zh-CN" sz="2400" dirty="0">
                  <a:latin typeface="Microsoft YaHei" charset="-122"/>
                  <a:ea typeface="Microsoft YaHei" charset="-122"/>
                  <a:cs typeface="Microsoft YaHei" charset="-122"/>
                </a:rPr>
                <a:t>A</a:t>
              </a:r>
              <a:r>
                <a:rPr lang="zh-CN" altLang="en-US" sz="2400" dirty="0">
                  <a:latin typeface="Microsoft YaHei" charset="-122"/>
                  <a:ea typeface="Microsoft YaHei" charset="-122"/>
                  <a:cs typeface="Microsoft YaHei" charset="-122"/>
                </a:rPr>
                <a:t>、</a:t>
              </a:r>
              <a:r>
                <a:rPr lang="en-US" altLang="zh-CN" sz="2400" dirty="0">
                  <a:latin typeface="Microsoft YaHei" charset="-122"/>
                  <a:ea typeface="Microsoft YaHei" charset="-122"/>
                  <a:cs typeface="Microsoft YaHei" charset="-122"/>
                </a:rPr>
                <a:t>B</a:t>
              </a:r>
              <a:r>
                <a:rPr lang="zh-CN" altLang="en-US" sz="2400" dirty="0">
                  <a:latin typeface="Microsoft YaHei" charset="-122"/>
                  <a:ea typeface="Microsoft YaHei" charset="-122"/>
                  <a:cs typeface="Microsoft YaHei" charset="-122"/>
                </a:rPr>
                <a:t>、</a:t>
              </a:r>
              <a:r>
                <a:rPr lang="en-US" altLang="zh-CN" sz="2400" dirty="0">
                  <a:latin typeface="Microsoft YaHei" charset="-122"/>
                  <a:ea typeface="Microsoft YaHei" charset="-122"/>
                  <a:cs typeface="Microsoft YaHei" charset="-122"/>
                </a:rPr>
                <a:t>C</a:t>
              </a:r>
              <a:r>
                <a:rPr lang="zh-CN" altLang="en-US" sz="2400" dirty="0">
                  <a:latin typeface="Microsoft YaHei" charset="-122"/>
                  <a:ea typeface="Microsoft YaHei" charset="-122"/>
                  <a:cs typeface="Microsoft YaHei" charset="-122"/>
                </a:rPr>
                <a:t>三根柱子，</a:t>
              </a:r>
              <a:r>
                <a:rPr lang="en-US" altLang="zh-CN" sz="2400" dirty="0">
                  <a:latin typeface="Microsoft YaHei" charset="-122"/>
                  <a:ea typeface="Microsoft YaHei" charset="-122"/>
                  <a:cs typeface="Microsoft YaHei" charset="-122"/>
                </a:rPr>
                <a:t>A</a:t>
              </a:r>
              <a:r>
                <a:rPr lang="zh-CN" altLang="en-US" sz="2400" dirty="0">
                  <a:latin typeface="Microsoft YaHei" charset="-122"/>
                  <a:ea typeface="Microsoft YaHei" charset="-122"/>
                  <a:cs typeface="Microsoft YaHei" charset="-122"/>
                </a:rPr>
                <a:t>柱上有</a:t>
              </a:r>
              <a:r>
                <a:rPr lang="en-US" altLang="zh-CN" sz="2400" dirty="0">
                  <a:latin typeface="Microsoft YaHei" charset="-122"/>
                  <a:ea typeface="Microsoft YaHei" charset="-122"/>
                  <a:cs typeface="Microsoft YaHei" charset="-122"/>
                </a:rPr>
                <a:t>n</a:t>
              </a:r>
              <a:r>
                <a:rPr lang="zh-CN" altLang="en-US" sz="2400" dirty="0">
                  <a:latin typeface="Microsoft YaHei" charset="-122"/>
                  <a:ea typeface="Microsoft YaHei" charset="-122"/>
                  <a:cs typeface="Microsoft YaHei" charset="-122"/>
                </a:rPr>
                <a:t>个圆盘，从小到大依次叠放，要把所有圆盘移动到</a:t>
              </a:r>
              <a:r>
                <a:rPr lang="en-US" altLang="zh-CN" sz="2400" dirty="0">
                  <a:latin typeface="Microsoft YaHei" charset="-122"/>
                  <a:ea typeface="Microsoft YaHei" charset="-122"/>
                  <a:cs typeface="Microsoft YaHei" charset="-122"/>
                </a:rPr>
                <a:t>C</a:t>
              </a:r>
              <a:r>
                <a:rPr lang="zh-CN" altLang="en-US" sz="2400" dirty="0">
                  <a:latin typeface="Microsoft YaHei" charset="-122"/>
                  <a:ea typeface="Microsoft YaHei" charset="-122"/>
                  <a:cs typeface="Microsoft YaHei" charset="-122"/>
                </a:rPr>
                <a:t>柱，一次只能移动一个且必须保证上小下大的次序</a:t>
              </a: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22" y="2799273"/>
            <a:ext cx="5295106" cy="3811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977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7</a:t>
            </a:r>
            <a:r>
              <a:rPr kumimoji="1" lang="zh-CN" altLang="en-US" dirty="0"/>
              <a:t> 栈和递归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pic>
        <p:nvPicPr>
          <p:cNvPr id="11" name="Picture 2" descr="c:\users\ADMINI~1\appdata\roaming\360se6\USERDA~1\Temp\201209~1.JPG"/>
          <p:cNvPicPr>
            <a:picLocks noChangeAspect="1" noChangeArrowheads="1"/>
          </p:cNvPicPr>
          <p:nvPr/>
        </p:nvPicPr>
        <p:blipFill>
          <a:blip r:embed="rId2" cstate="print"/>
          <a:srcRect t="13662" r="-870"/>
          <a:stretch>
            <a:fillRect/>
          </a:stretch>
        </p:blipFill>
        <p:spPr bwMode="auto">
          <a:xfrm>
            <a:off x="1349441" y="1742887"/>
            <a:ext cx="7248650" cy="4738702"/>
          </a:xfrm>
          <a:prstGeom prst="rect">
            <a:avLst/>
          </a:prstGeom>
          <a:noFill/>
        </p:spPr>
      </p:pic>
      <p:grpSp>
        <p:nvGrpSpPr>
          <p:cNvPr id="13" name="组 12"/>
          <p:cNvGrpSpPr/>
          <p:nvPr/>
        </p:nvGrpSpPr>
        <p:grpSpPr>
          <a:xfrm>
            <a:off x="179512" y="964527"/>
            <a:ext cx="8928992" cy="910775"/>
            <a:chOff x="179512" y="964527"/>
            <a:chExt cx="8928992" cy="910775"/>
          </a:xfrm>
        </p:grpSpPr>
        <p:sp>
          <p:nvSpPr>
            <p:cNvPr id="18" name="Rounded Rectangle 6"/>
            <p:cNvSpPr/>
            <p:nvPr/>
          </p:nvSpPr>
          <p:spPr>
            <a:xfrm>
              <a:off x="179512" y="1052736"/>
              <a:ext cx="573588" cy="573588"/>
            </a:xfrm>
            <a:prstGeom prst="roundRect">
              <a:avLst/>
            </a:prstGeom>
            <a:solidFill>
              <a:srgbClr val="02BA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914377"/>
              <a:r>
                <a:rPr lang="zh-CN" altLang="en-US" sz="2400" dirty="0">
                  <a:solidFill>
                    <a:prstClr val="white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例</a:t>
              </a:r>
              <a:endParaRPr lang="en-US" sz="2400" dirty="0">
                <a:solidFill>
                  <a:prstClr val="white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1043608" y="964527"/>
              <a:ext cx="8064896" cy="4979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400" b="1" dirty="0">
                  <a:latin typeface="Microsoft YaHei" charset="-122"/>
                  <a:ea typeface="Microsoft YaHei" charset="-122"/>
                  <a:cs typeface="Microsoft YaHei" charset="-122"/>
                </a:rPr>
                <a:t>迷宫问题</a:t>
              </a:r>
            </a:p>
          </p:txBody>
        </p:sp>
        <p:cxnSp>
          <p:nvCxnSpPr>
            <p:cNvPr id="20" name="直线连接符 19"/>
            <p:cNvCxnSpPr/>
            <p:nvPr/>
          </p:nvCxnSpPr>
          <p:spPr>
            <a:xfrm>
              <a:off x="899592" y="1052736"/>
              <a:ext cx="0" cy="573588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矩形 20"/>
            <p:cNvSpPr/>
            <p:nvPr/>
          </p:nvSpPr>
          <p:spPr>
            <a:xfrm>
              <a:off x="1043608" y="1377345"/>
              <a:ext cx="8064896" cy="4979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  <a:buSzPct val="86000"/>
              </a:pPr>
              <a:endParaRPr lang="zh-CN" altLang="en-US" sz="2400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05041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1637" y="3135400"/>
            <a:ext cx="3761356" cy="238183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7</a:t>
            </a:r>
            <a:r>
              <a:rPr kumimoji="1" lang="zh-CN" altLang="en-US" dirty="0"/>
              <a:t> 栈和递归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grpSp>
        <p:nvGrpSpPr>
          <p:cNvPr id="13" name="组 12"/>
          <p:cNvGrpSpPr/>
          <p:nvPr/>
        </p:nvGrpSpPr>
        <p:grpSpPr>
          <a:xfrm>
            <a:off x="179512" y="964527"/>
            <a:ext cx="8928992" cy="910775"/>
            <a:chOff x="179512" y="964527"/>
            <a:chExt cx="8928992" cy="910775"/>
          </a:xfrm>
        </p:grpSpPr>
        <p:sp>
          <p:nvSpPr>
            <p:cNvPr id="18" name="Rounded Rectangle 6"/>
            <p:cNvSpPr/>
            <p:nvPr/>
          </p:nvSpPr>
          <p:spPr>
            <a:xfrm>
              <a:off x="179512" y="1052736"/>
              <a:ext cx="573588" cy="573588"/>
            </a:xfrm>
            <a:prstGeom prst="roundRect">
              <a:avLst/>
            </a:prstGeom>
            <a:solidFill>
              <a:srgbClr val="02BA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914377"/>
              <a:r>
                <a:rPr lang="zh-CN" altLang="en-US" sz="2400" dirty="0">
                  <a:solidFill>
                    <a:prstClr val="white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例</a:t>
              </a:r>
              <a:endParaRPr lang="en-US" sz="2400" dirty="0">
                <a:solidFill>
                  <a:prstClr val="white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1043608" y="964527"/>
              <a:ext cx="8064896" cy="4979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400" b="1" dirty="0">
                  <a:latin typeface="Microsoft YaHei" charset="-122"/>
                  <a:ea typeface="Microsoft YaHei" charset="-122"/>
                  <a:cs typeface="Microsoft YaHei" charset="-122"/>
                </a:rPr>
                <a:t>迷宫问题</a:t>
              </a:r>
            </a:p>
          </p:txBody>
        </p:sp>
        <p:cxnSp>
          <p:nvCxnSpPr>
            <p:cNvPr id="20" name="直线连接符 19"/>
            <p:cNvCxnSpPr/>
            <p:nvPr/>
          </p:nvCxnSpPr>
          <p:spPr>
            <a:xfrm>
              <a:off x="899592" y="1052736"/>
              <a:ext cx="0" cy="72008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矩形 20"/>
            <p:cNvSpPr/>
            <p:nvPr/>
          </p:nvSpPr>
          <p:spPr>
            <a:xfrm>
              <a:off x="1043608" y="1377345"/>
              <a:ext cx="8064896" cy="4979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  <a:buSzPct val="86000"/>
              </a:pPr>
              <a:r>
                <a:rPr lang="zh-CN" altLang="en-US" sz="2400" dirty="0">
                  <a:latin typeface="Microsoft YaHei" charset="-122"/>
                  <a:ea typeface="Microsoft YaHei" charset="-122"/>
                  <a:cs typeface="Microsoft YaHei" charset="-122"/>
                </a:rPr>
                <a:t>如何表示迷宫</a:t>
              </a:r>
            </a:p>
          </p:txBody>
        </p:sp>
      </p:grp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133266"/>
              </p:ext>
            </p:extLst>
          </p:nvPr>
        </p:nvGraphicFramePr>
        <p:xfrm>
          <a:off x="3492496" y="1875302"/>
          <a:ext cx="5544000" cy="472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528000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8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3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3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3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3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3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3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3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3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3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3"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8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3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+mn-cs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3"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8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3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3"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8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3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+mn-cs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+mn-cs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3"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28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3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+mn-cs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+mn-cs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+mn-cs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+mn-cs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3"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28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3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+mn-cs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3"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28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3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3"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7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3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3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3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3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3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3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3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3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3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3"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6" name="文本框 5"/>
          <p:cNvSpPr txBox="1"/>
          <p:nvPr/>
        </p:nvSpPr>
        <p:spPr>
          <a:xfrm>
            <a:off x="0" y="269204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二维数组</a:t>
            </a:r>
            <a:endParaRPr kumimoji="1" lang="en-US" altLang="zh-CN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4" name="线形标注 1 (带边框和强调线) 13"/>
          <p:cNvSpPr/>
          <p:nvPr/>
        </p:nvSpPr>
        <p:spPr>
          <a:xfrm>
            <a:off x="5655467" y="1089313"/>
            <a:ext cx="2808312" cy="576064"/>
          </a:xfrm>
          <a:prstGeom prst="accentBorderCallout1">
            <a:avLst>
              <a:gd name="adj1" fmla="val 39801"/>
              <a:gd name="adj2" fmla="val -4306"/>
              <a:gd name="adj3" fmla="val 265212"/>
              <a:gd name="adj4" fmla="val -47238"/>
            </a:avLst>
          </a:prstGeom>
          <a:solidFill>
            <a:srgbClr val="8FC74D"/>
          </a:solidFill>
          <a:ln>
            <a:solidFill>
              <a:srgbClr val="8FC7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增加边框，便于区分边界</a:t>
            </a:r>
          </a:p>
        </p:txBody>
      </p:sp>
      <p:cxnSp>
        <p:nvCxnSpPr>
          <p:cNvPr id="10" name="直线箭头连接符 9"/>
          <p:cNvCxnSpPr/>
          <p:nvPr/>
        </p:nvCxnSpPr>
        <p:spPr>
          <a:xfrm>
            <a:off x="4860032" y="3212976"/>
            <a:ext cx="288032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线箭头连接符 23"/>
          <p:cNvCxnSpPr/>
          <p:nvPr/>
        </p:nvCxnSpPr>
        <p:spPr>
          <a:xfrm>
            <a:off x="5367435" y="3717032"/>
            <a:ext cx="288032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线箭头连接符 24"/>
          <p:cNvCxnSpPr/>
          <p:nvPr/>
        </p:nvCxnSpPr>
        <p:spPr>
          <a:xfrm>
            <a:off x="5868144" y="4240992"/>
            <a:ext cx="288032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线箭头连接符 25"/>
          <p:cNvCxnSpPr/>
          <p:nvPr/>
        </p:nvCxnSpPr>
        <p:spPr>
          <a:xfrm>
            <a:off x="6372200" y="4240992"/>
            <a:ext cx="288032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线箭头连接符 26"/>
          <p:cNvCxnSpPr/>
          <p:nvPr/>
        </p:nvCxnSpPr>
        <p:spPr>
          <a:xfrm>
            <a:off x="6876256" y="4240992"/>
            <a:ext cx="288032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线箭头连接符 27"/>
          <p:cNvCxnSpPr/>
          <p:nvPr/>
        </p:nvCxnSpPr>
        <p:spPr>
          <a:xfrm>
            <a:off x="7380312" y="4797152"/>
            <a:ext cx="288032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线箭头连接符 28"/>
          <p:cNvCxnSpPr/>
          <p:nvPr/>
        </p:nvCxnSpPr>
        <p:spPr>
          <a:xfrm>
            <a:off x="7884368" y="5805264"/>
            <a:ext cx="288032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线箭头连接符 29"/>
          <p:cNvCxnSpPr/>
          <p:nvPr/>
        </p:nvCxnSpPr>
        <p:spPr>
          <a:xfrm>
            <a:off x="5220072" y="3356992"/>
            <a:ext cx="0" cy="21602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线箭头连接符 30"/>
          <p:cNvCxnSpPr/>
          <p:nvPr/>
        </p:nvCxnSpPr>
        <p:spPr>
          <a:xfrm>
            <a:off x="5724128" y="3861048"/>
            <a:ext cx="0" cy="21602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线箭头连接符 31"/>
          <p:cNvCxnSpPr/>
          <p:nvPr/>
        </p:nvCxnSpPr>
        <p:spPr>
          <a:xfrm>
            <a:off x="7258068" y="4386876"/>
            <a:ext cx="0" cy="21602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线箭头连接符 32"/>
          <p:cNvCxnSpPr/>
          <p:nvPr/>
        </p:nvCxnSpPr>
        <p:spPr>
          <a:xfrm>
            <a:off x="7773010" y="4941168"/>
            <a:ext cx="0" cy="21602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线箭头连接符 33"/>
          <p:cNvCxnSpPr/>
          <p:nvPr/>
        </p:nvCxnSpPr>
        <p:spPr>
          <a:xfrm>
            <a:off x="7773010" y="5445224"/>
            <a:ext cx="0" cy="21602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1091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4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7</a:t>
            </a:r>
            <a:r>
              <a:rPr kumimoji="1" lang="zh-CN" altLang="en-US" dirty="0"/>
              <a:t> 栈和递归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grpSp>
        <p:nvGrpSpPr>
          <p:cNvPr id="13" name="组 12"/>
          <p:cNvGrpSpPr/>
          <p:nvPr/>
        </p:nvGrpSpPr>
        <p:grpSpPr>
          <a:xfrm>
            <a:off x="179512" y="964527"/>
            <a:ext cx="8928992" cy="910775"/>
            <a:chOff x="179512" y="964527"/>
            <a:chExt cx="8928992" cy="910775"/>
          </a:xfrm>
        </p:grpSpPr>
        <p:sp>
          <p:nvSpPr>
            <p:cNvPr id="18" name="Rounded Rectangle 6"/>
            <p:cNvSpPr/>
            <p:nvPr/>
          </p:nvSpPr>
          <p:spPr>
            <a:xfrm>
              <a:off x="179512" y="1052736"/>
              <a:ext cx="573588" cy="573588"/>
            </a:xfrm>
            <a:prstGeom prst="roundRect">
              <a:avLst/>
            </a:prstGeom>
            <a:solidFill>
              <a:srgbClr val="02BA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914377"/>
              <a:r>
                <a:rPr lang="zh-CN" altLang="en-US" sz="2400" dirty="0">
                  <a:solidFill>
                    <a:prstClr val="white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例</a:t>
              </a:r>
              <a:endParaRPr lang="en-US" sz="2400" dirty="0">
                <a:solidFill>
                  <a:prstClr val="white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1043608" y="964527"/>
              <a:ext cx="8064896" cy="4979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400" b="1" dirty="0">
                  <a:latin typeface="Microsoft YaHei" charset="-122"/>
                  <a:ea typeface="Microsoft YaHei" charset="-122"/>
                  <a:cs typeface="Microsoft YaHei" charset="-122"/>
                </a:rPr>
                <a:t>迷宫问题</a:t>
              </a:r>
            </a:p>
          </p:txBody>
        </p:sp>
        <p:cxnSp>
          <p:nvCxnSpPr>
            <p:cNvPr id="20" name="直线连接符 19"/>
            <p:cNvCxnSpPr/>
            <p:nvPr/>
          </p:nvCxnSpPr>
          <p:spPr>
            <a:xfrm>
              <a:off x="899592" y="1052736"/>
              <a:ext cx="0" cy="72008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矩形 20"/>
            <p:cNvSpPr/>
            <p:nvPr/>
          </p:nvSpPr>
          <p:spPr>
            <a:xfrm>
              <a:off x="1043608" y="1377345"/>
              <a:ext cx="8064896" cy="4979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  <a:buSzPct val="86000"/>
              </a:pPr>
              <a:r>
                <a:rPr lang="zh-CN" altLang="en-US" sz="2400" dirty="0">
                  <a:latin typeface="Microsoft YaHei" charset="-122"/>
                  <a:ea typeface="Microsoft YaHei" charset="-122"/>
                  <a:cs typeface="Microsoft YaHei" charset="-122"/>
                </a:rPr>
                <a:t>如何寻找路径</a:t>
              </a:r>
            </a:p>
          </p:txBody>
        </p:sp>
      </p:grpSp>
      <p:graphicFrame>
        <p:nvGraphicFramePr>
          <p:cNvPr id="3" name="表格 2"/>
          <p:cNvGraphicFramePr>
            <a:graphicFrameLocks noGrp="1"/>
          </p:cNvGraphicFramePr>
          <p:nvPr/>
        </p:nvGraphicFramePr>
        <p:xfrm>
          <a:off x="3492496" y="1875302"/>
          <a:ext cx="5544000" cy="472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528000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8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2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2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2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2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2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2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2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2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2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2"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8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2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+mn-cs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2"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8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2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2"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8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2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+mn-cs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+mn-cs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2"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28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2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+mn-cs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+mn-cs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+mn-cs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+mn-cs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2"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28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2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+mn-cs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2"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28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2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2"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7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2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2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2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2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2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2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2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2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2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2"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6" name="文本框 5"/>
          <p:cNvSpPr txBox="1"/>
          <p:nvPr/>
        </p:nvSpPr>
        <p:spPr>
          <a:xfrm>
            <a:off x="154950" y="1923441"/>
            <a:ext cx="32933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在某个位置</a:t>
            </a:r>
            <a:r>
              <a:rPr kumimoji="1"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(</a:t>
            </a:r>
            <a:r>
              <a:rPr kumimoji="1" lang="en-US" altLang="zh-CN" dirty="0" err="1">
                <a:latin typeface="Microsoft YaHei" charset="-122"/>
                <a:ea typeface="Microsoft YaHei" charset="-122"/>
                <a:cs typeface="Microsoft YaHei" charset="-122"/>
              </a:rPr>
              <a:t>x,y</a:t>
            </a:r>
            <a:r>
              <a:rPr kumimoji="1"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)</a:t>
            </a:r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时，依次向东、南、西、北方向试探，能走通则前进一步，走不通退回向下一个方向试探</a:t>
            </a:r>
            <a:endParaRPr kumimoji="1" lang="en-US" altLang="zh-CN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7962659"/>
              </p:ext>
            </p:extLst>
          </p:nvPr>
        </p:nvGraphicFramePr>
        <p:xfrm>
          <a:off x="406090" y="4814999"/>
          <a:ext cx="1861962" cy="1800000"/>
        </p:xfrm>
        <a:graphic>
          <a:graphicData uri="http://schemas.openxmlformats.org/drawingml/2006/table">
            <a:tbl>
              <a:tblPr/>
              <a:tblGrid>
                <a:gridCol w="2681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20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576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endParaRPr kumimoji="0" lang="zh-CN" altLang="zh-CN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方向</a:t>
                      </a: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→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↓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2</a:t>
                      </a: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←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3</a:t>
                      </a: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↑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844" y="3344615"/>
            <a:ext cx="2172384" cy="1291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480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1</a:t>
            </a:r>
            <a:r>
              <a:rPr kumimoji="1" lang="zh-CN" altLang="en-US" dirty="0"/>
              <a:t> 栈的定义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2276872"/>
            <a:ext cx="5499100" cy="3314700"/>
          </a:xfrm>
          <a:prstGeom prst="rect">
            <a:avLst/>
          </a:prstGeom>
        </p:spPr>
      </p:pic>
      <p:pic>
        <p:nvPicPr>
          <p:cNvPr id="13" name="Picture 6" descr="c:\users\ADMINI~1\appdata\roaming\360se6\USERDA~1\Temp\118760~1.BMP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69876" y="2308783"/>
            <a:ext cx="2540049" cy="347585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9039048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7</a:t>
            </a:r>
            <a:r>
              <a:rPr kumimoji="1" lang="zh-CN" altLang="en-US" dirty="0"/>
              <a:t> 栈和递归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grpSp>
        <p:nvGrpSpPr>
          <p:cNvPr id="13" name="组 12"/>
          <p:cNvGrpSpPr/>
          <p:nvPr/>
        </p:nvGrpSpPr>
        <p:grpSpPr>
          <a:xfrm>
            <a:off x="179512" y="964527"/>
            <a:ext cx="8928992" cy="910775"/>
            <a:chOff x="179512" y="964527"/>
            <a:chExt cx="8928992" cy="910775"/>
          </a:xfrm>
        </p:grpSpPr>
        <p:sp>
          <p:nvSpPr>
            <p:cNvPr id="18" name="Rounded Rectangle 6"/>
            <p:cNvSpPr/>
            <p:nvPr/>
          </p:nvSpPr>
          <p:spPr>
            <a:xfrm>
              <a:off x="179512" y="1052736"/>
              <a:ext cx="573588" cy="573588"/>
            </a:xfrm>
            <a:prstGeom prst="roundRect">
              <a:avLst/>
            </a:prstGeom>
            <a:solidFill>
              <a:srgbClr val="02BA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914377"/>
              <a:r>
                <a:rPr lang="zh-CN" altLang="en-US" sz="2400" dirty="0">
                  <a:solidFill>
                    <a:prstClr val="white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例</a:t>
              </a:r>
              <a:endParaRPr lang="en-US" sz="2400" dirty="0">
                <a:solidFill>
                  <a:prstClr val="white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1043608" y="964527"/>
              <a:ext cx="8064896" cy="4979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400" b="1" dirty="0">
                  <a:latin typeface="Microsoft YaHei" charset="-122"/>
                  <a:ea typeface="Microsoft YaHei" charset="-122"/>
                  <a:cs typeface="Microsoft YaHei" charset="-122"/>
                </a:rPr>
                <a:t>迷宫问题</a:t>
              </a:r>
            </a:p>
          </p:txBody>
        </p:sp>
        <p:cxnSp>
          <p:nvCxnSpPr>
            <p:cNvPr id="20" name="直线连接符 19"/>
            <p:cNvCxnSpPr/>
            <p:nvPr/>
          </p:nvCxnSpPr>
          <p:spPr>
            <a:xfrm>
              <a:off x="899592" y="1052736"/>
              <a:ext cx="0" cy="72008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矩形 20"/>
            <p:cNvSpPr/>
            <p:nvPr/>
          </p:nvSpPr>
          <p:spPr>
            <a:xfrm>
              <a:off x="1043608" y="1377345"/>
              <a:ext cx="8064896" cy="4979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  <a:buSzPct val="86000"/>
              </a:pPr>
              <a:r>
                <a:rPr lang="zh-CN" altLang="en-US" sz="2400" dirty="0">
                  <a:latin typeface="Microsoft YaHei" charset="-122"/>
                  <a:ea typeface="Microsoft YaHei" charset="-122"/>
                  <a:cs typeface="Microsoft YaHei" charset="-122"/>
                </a:rPr>
                <a:t>如何寻找路径</a:t>
              </a:r>
            </a:p>
          </p:txBody>
        </p:sp>
      </p:grpSp>
      <p:graphicFrame>
        <p:nvGraphicFramePr>
          <p:cNvPr id="3" name="表格 2"/>
          <p:cNvGraphicFramePr>
            <a:graphicFrameLocks noGrp="1"/>
          </p:cNvGraphicFramePr>
          <p:nvPr/>
        </p:nvGraphicFramePr>
        <p:xfrm>
          <a:off x="3492496" y="1875302"/>
          <a:ext cx="5544000" cy="472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528000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8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2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2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2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2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2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2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2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2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2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2"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8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2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+mn-cs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2"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8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2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2"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8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2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+mn-cs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+mn-cs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2"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28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2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+mn-cs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+mn-cs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+mn-cs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+mn-cs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2"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28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2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+mn-cs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2"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28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2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2"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7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2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2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2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2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2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2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2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2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2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2"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6" name="文本框 5"/>
          <p:cNvSpPr txBox="1"/>
          <p:nvPr/>
        </p:nvSpPr>
        <p:spPr>
          <a:xfrm>
            <a:off x="154950" y="1923441"/>
            <a:ext cx="32933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未避免重复探索已走过的路径，使用矩阵记录已经探索过的位置</a:t>
            </a:r>
            <a:endParaRPr kumimoji="1" lang="en-US" altLang="zh-CN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3307728"/>
            <a:ext cx="2952328" cy="519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775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主要内容</a:t>
            </a:r>
          </a:p>
        </p:txBody>
      </p:sp>
      <p:grpSp>
        <p:nvGrpSpPr>
          <p:cNvPr id="6" name="组 5"/>
          <p:cNvGrpSpPr/>
          <p:nvPr/>
        </p:nvGrpSpPr>
        <p:grpSpPr>
          <a:xfrm>
            <a:off x="1331640" y="2708920"/>
            <a:ext cx="7128792" cy="648072"/>
            <a:chOff x="1417600" y="1628800"/>
            <a:chExt cx="6624736" cy="648072"/>
          </a:xfrm>
        </p:grpSpPr>
        <p:sp>
          <p:nvSpPr>
            <p:cNvPr id="4" name="矩形 6"/>
            <p:cNvSpPr/>
            <p:nvPr/>
          </p:nvSpPr>
          <p:spPr>
            <a:xfrm>
              <a:off x="2051720" y="1628800"/>
              <a:ext cx="5990616" cy="648072"/>
            </a:xfrm>
            <a:custGeom>
              <a:avLst/>
              <a:gdLst>
                <a:gd name="connsiteX0" fmla="*/ 0 w 2736304"/>
                <a:gd name="connsiteY0" fmla="*/ 0 h 864096"/>
                <a:gd name="connsiteX1" fmla="*/ 2736304 w 2736304"/>
                <a:gd name="connsiteY1" fmla="*/ 0 h 864096"/>
                <a:gd name="connsiteX2" fmla="*/ 2736304 w 2736304"/>
                <a:gd name="connsiteY2" fmla="*/ 864096 h 864096"/>
                <a:gd name="connsiteX3" fmla="*/ 0 w 2736304"/>
                <a:gd name="connsiteY3" fmla="*/ 864096 h 864096"/>
                <a:gd name="connsiteX4" fmla="*/ 0 w 2736304"/>
                <a:gd name="connsiteY4" fmla="*/ 0 h 864096"/>
                <a:gd name="connsiteX0" fmla="*/ 0 w 2762515"/>
                <a:gd name="connsiteY0" fmla="*/ 27856 h 891952"/>
                <a:gd name="connsiteX1" fmla="*/ 2736304 w 2762515"/>
                <a:gd name="connsiteY1" fmla="*/ 27856 h 891952"/>
                <a:gd name="connsiteX2" fmla="*/ 2762515 w 2762515"/>
                <a:gd name="connsiteY2" fmla="*/ 0 h 891952"/>
                <a:gd name="connsiteX3" fmla="*/ 2736304 w 2762515"/>
                <a:gd name="connsiteY3" fmla="*/ 891952 h 891952"/>
                <a:gd name="connsiteX4" fmla="*/ 0 w 2762515"/>
                <a:gd name="connsiteY4" fmla="*/ 891952 h 891952"/>
                <a:gd name="connsiteX5" fmla="*/ 0 w 2762515"/>
                <a:gd name="connsiteY5" fmla="*/ 27856 h 891952"/>
                <a:gd name="connsiteX0" fmla="*/ 0 w 2736304"/>
                <a:gd name="connsiteY0" fmla="*/ 0 h 864096"/>
                <a:gd name="connsiteX1" fmla="*/ 2736304 w 2736304"/>
                <a:gd name="connsiteY1" fmla="*/ 0 h 864096"/>
                <a:gd name="connsiteX2" fmla="*/ 2544800 w 2736304"/>
                <a:gd name="connsiteY2" fmla="*/ 393059 h 864096"/>
                <a:gd name="connsiteX3" fmla="*/ 2736304 w 2736304"/>
                <a:gd name="connsiteY3" fmla="*/ 864096 h 864096"/>
                <a:gd name="connsiteX4" fmla="*/ 0 w 2736304"/>
                <a:gd name="connsiteY4" fmla="*/ 864096 h 864096"/>
                <a:gd name="connsiteX5" fmla="*/ 0 w 2736304"/>
                <a:gd name="connsiteY5" fmla="*/ 0 h 864096"/>
                <a:gd name="connsiteX0" fmla="*/ 0 w 2736304"/>
                <a:gd name="connsiteY0" fmla="*/ 0 h 864096"/>
                <a:gd name="connsiteX1" fmla="*/ 2736304 w 2736304"/>
                <a:gd name="connsiteY1" fmla="*/ 0 h 864096"/>
                <a:gd name="connsiteX2" fmla="*/ 2544800 w 2736304"/>
                <a:gd name="connsiteY2" fmla="*/ 465631 h 864096"/>
                <a:gd name="connsiteX3" fmla="*/ 2736304 w 2736304"/>
                <a:gd name="connsiteY3" fmla="*/ 864096 h 864096"/>
                <a:gd name="connsiteX4" fmla="*/ 0 w 2736304"/>
                <a:gd name="connsiteY4" fmla="*/ 864096 h 864096"/>
                <a:gd name="connsiteX5" fmla="*/ 0 w 2736304"/>
                <a:gd name="connsiteY5" fmla="*/ 0 h 86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36304" h="864096">
                  <a:moveTo>
                    <a:pt x="0" y="0"/>
                  </a:moveTo>
                  <a:lnTo>
                    <a:pt x="2736304" y="0"/>
                  </a:lnTo>
                  <a:lnTo>
                    <a:pt x="2544800" y="465631"/>
                  </a:lnTo>
                  <a:lnTo>
                    <a:pt x="2736304" y="864096"/>
                  </a:lnTo>
                  <a:lnTo>
                    <a:pt x="0" y="8640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FC7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2400" dirty="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rPr>
                <a:t>  知识点</a:t>
              </a:r>
              <a:r>
                <a:rPr lang="en-US" altLang="zh-CN" sz="2400" dirty="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rPr>
                <a:t>2</a:t>
              </a:r>
              <a:r>
                <a:rPr lang="zh-CN" altLang="en-US" sz="2400" dirty="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rPr>
                <a:t>：队列</a:t>
              </a:r>
            </a:p>
          </p:txBody>
        </p:sp>
        <p:sp>
          <p:nvSpPr>
            <p:cNvPr id="5" name="矩形 4"/>
            <p:cNvSpPr/>
            <p:nvPr/>
          </p:nvSpPr>
          <p:spPr>
            <a:xfrm>
              <a:off x="1417600" y="1628800"/>
              <a:ext cx="796316" cy="648072"/>
            </a:xfrm>
            <a:custGeom>
              <a:avLst/>
              <a:gdLst/>
              <a:ahLst/>
              <a:cxnLst/>
              <a:rect l="l" t="t" r="r" b="b"/>
              <a:pathLst>
                <a:path w="796316" h="864096">
                  <a:moveTo>
                    <a:pt x="0" y="0"/>
                  </a:moveTo>
                  <a:lnTo>
                    <a:pt x="648072" y="0"/>
                  </a:lnTo>
                  <a:lnTo>
                    <a:pt x="648072" y="328277"/>
                  </a:lnTo>
                  <a:lnTo>
                    <a:pt x="796316" y="432048"/>
                  </a:lnTo>
                  <a:lnTo>
                    <a:pt x="648072" y="535818"/>
                  </a:lnTo>
                  <a:lnTo>
                    <a:pt x="648072" y="864096"/>
                  </a:lnTo>
                  <a:lnTo>
                    <a:pt x="0" y="864096"/>
                  </a:lnTo>
                  <a:close/>
                </a:path>
              </a:pathLst>
            </a:custGeom>
            <a:solidFill>
              <a:srgbClr val="6194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latin typeface="Arial" pitchFamily="34" charset="0"/>
                  <a:cs typeface="Arial" pitchFamily="34" charset="0"/>
                </a:rPr>
                <a:t>2</a:t>
              </a:r>
              <a:endParaRPr lang="zh-CN" altLang="en-US" sz="2400" dirty="0"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7" name="组 6"/>
          <p:cNvGrpSpPr/>
          <p:nvPr/>
        </p:nvGrpSpPr>
        <p:grpSpPr>
          <a:xfrm>
            <a:off x="1331640" y="1844824"/>
            <a:ext cx="7128792" cy="648072"/>
            <a:chOff x="1417600" y="1628800"/>
            <a:chExt cx="6624736" cy="648072"/>
          </a:xfrm>
        </p:grpSpPr>
        <p:sp>
          <p:nvSpPr>
            <p:cNvPr id="8" name="矩形 6"/>
            <p:cNvSpPr/>
            <p:nvPr/>
          </p:nvSpPr>
          <p:spPr>
            <a:xfrm>
              <a:off x="2051720" y="1628800"/>
              <a:ext cx="5990616" cy="648072"/>
            </a:xfrm>
            <a:custGeom>
              <a:avLst/>
              <a:gdLst>
                <a:gd name="connsiteX0" fmla="*/ 0 w 2736304"/>
                <a:gd name="connsiteY0" fmla="*/ 0 h 864096"/>
                <a:gd name="connsiteX1" fmla="*/ 2736304 w 2736304"/>
                <a:gd name="connsiteY1" fmla="*/ 0 h 864096"/>
                <a:gd name="connsiteX2" fmla="*/ 2736304 w 2736304"/>
                <a:gd name="connsiteY2" fmla="*/ 864096 h 864096"/>
                <a:gd name="connsiteX3" fmla="*/ 0 w 2736304"/>
                <a:gd name="connsiteY3" fmla="*/ 864096 h 864096"/>
                <a:gd name="connsiteX4" fmla="*/ 0 w 2736304"/>
                <a:gd name="connsiteY4" fmla="*/ 0 h 864096"/>
                <a:gd name="connsiteX0" fmla="*/ 0 w 2762515"/>
                <a:gd name="connsiteY0" fmla="*/ 27856 h 891952"/>
                <a:gd name="connsiteX1" fmla="*/ 2736304 w 2762515"/>
                <a:gd name="connsiteY1" fmla="*/ 27856 h 891952"/>
                <a:gd name="connsiteX2" fmla="*/ 2762515 w 2762515"/>
                <a:gd name="connsiteY2" fmla="*/ 0 h 891952"/>
                <a:gd name="connsiteX3" fmla="*/ 2736304 w 2762515"/>
                <a:gd name="connsiteY3" fmla="*/ 891952 h 891952"/>
                <a:gd name="connsiteX4" fmla="*/ 0 w 2762515"/>
                <a:gd name="connsiteY4" fmla="*/ 891952 h 891952"/>
                <a:gd name="connsiteX5" fmla="*/ 0 w 2762515"/>
                <a:gd name="connsiteY5" fmla="*/ 27856 h 891952"/>
                <a:gd name="connsiteX0" fmla="*/ 0 w 2736304"/>
                <a:gd name="connsiteY0" fmla="*/ 0 h 864096"/>
                <a:gd name="connsiteX1" fmla="*/ 2736304 w 2736304"/>
                <a:gd name="connsiteY1" fmla="*/ 0 h 864096"/>
                <a:gd name="connsiteX2" fmla="*/ 2544800 w 2736304"/>
                <a:gd name="connsiteY2" fmla="*/ 393059 h 864096"/>
                <a:gd name="connsiteX3" fmla="*/ 2736304 w 2736304"/>
                <a:gd name="connsiteY3" fmla="*/ 864096 h 864096"/>
                <a:gd name="connsiteX4" fmla="*/ 0 w 2736304"/>
                <a:gd name="connsiteY4" fmla="*/ 864096 h 864096"/>
                <a:gd name="connsiteX5" fmla="*/ 0 w 2736304"/>
                <a:gd name="connsiteY5" fmla="*/ 0 h 864096"/>
                <a:gd name="connsiteX0" fmla="*/ 0 w 2736304"/>
                <a:gd name="connsiteY0" fmla="*/ 0 h 864096"/>
                <a:gd name="connsiteX1" fmla="*/ 2736304 w 2736304"/>
                <a:gd name="connsiteY1" fmla="*/ 0 h 864096"/>
                <a:gd name="connsiteX2" fmla="*/ 2544800 w 2736304"/>
                <a:gd name="connsiteY2" fmla="*/ 465631 h 864096"/>
                <a:gd name="connsiteX3" fmla="*/ 2736304 w 2736304"/>
                <a:gd name="connsiteY3" fmla="*/ 864096 h 864096"/>
                <a:gd name="connsiteX4" fmla="*/ 0 w 2736304"/>
                <a:gd name="connsiteY4" fmla="*/ 864096 h 864096"/>
                <a:gd name="connsiteX5" fmla="*/ 0 w 2736304"/>
                <a:gd name="connsiteY5" fmla="*/ 0 h 86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36304" h="864096">
                  <a:moveTo>
                    <a:pt x="0" y="0"/>
                  </a:moveTo>
                  <a:lnTo>
                    <a:pt x="2736304" y="0"/>
                  </a:lnTo>
                  <a:lnTo>
                    <a:pt x="2544800" y="465631"/>
                  </a:lnTo>
                  <a:lnTo>
                    <a:pt x="2736304" y="864096"/>
                  </a:lnTo>
                  <a:lnTo>
                    <a:pt x="0" y="8640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2400" dirty="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rPr>
                <a:t>  </a:t>
              </a:r>
              <a:r>
                <a:rPr lang="zh-CN" altLang="zh-CN" sz="2400" dirty="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rPr>
                <a:t>知识点</a:t>
              </a:r>
              <a:r>
                <a:rPr lang="en-US" altLang="zh-CN" sz="2400" dirty="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rPr>
                <a:t>1</a:t>
              </a:r>
              <a:r>
                <a:rPr lang="zh-CN" altLang="zh-CN" sz="2400" dirty="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rPr>
                <a:t>：</a:t>
              </a:r>
              <a:r>
                <a:rPr lang="zh-CN" altLang="en-US" sz="2400" dirty="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rPr>
                <a:t>栈</a:t>
              </a:r>
            </a:p>
          </p:txBody>
        </p:sp>
        <p:sp>
          <p:nvSpPr>
            <p:cNvPr id="9" name="矩形 4"/>
            <p:cNvSpPr/>
            <p:nvPr/>
          </p:nvSpPr>
          <p:spPr>
            <a:xfrm>
              <a:off x="1417600" y="1628800"/>
              <a:ext cx="796316" cy="648072"/>
            </a:xfrm>
            <a:custGeom>
              <a:avLst/>
              <a:gdLst/>
              <a:ahLst/>
              <a:cxnLst/>
              <a:rect l="l" t="t" r="r" b="b"/>
              <a:pathLst>
                <a:path w="796316" h="864096">
                  <a:moveTo>
                    <a:pt x="0" y="0"/>
                  </a:moveTo>
                  <a:lnTo>
                    <a:pt x="648072" y="0"/>
                  </a:lnTo>
                  <a:lnTo>
                    <a:pt x="648072" y="328277"/>
                  </a:lnTo>
                  <a:lnTo>
                    <a:pt x="796316" y="432048"/>
                  </a:lnTo>
                  <a:lnTo>
                    <a:pt x="648072" y="535818"/>
                  </a:lnTo>
                  <a:lnTo>
                    <a:pt x="648072" y="864096"/>
                  </a:lnTo>
                  <a:lnTo>
                    <a:pt x="0" y="864096"/>
                  </a:ln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latin typeface="Arial" pitchFamily="34" charset="0"/>
                  <a:cs typeface="Arial" pitchFamily="34" charset="0"/>
                </a:rPr>
                <a:t>1</a:t>
              </a:r>
              <a:endParaRPr lang="zh-CN" altLang="en-US" sz="2400" dirty="0"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38807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1</a:t>
            </a:r>
            <a:r>
              <a:rPr kumimoji="1" lang="zh-CN" altLang="en-US" dirty="0"/>
              <a:t> 队列的定义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grpSp>
        <p:nvGrpSpPr>
          <p:cNvPr id="41" name="组 40"/>
          <p:cNvGrpSpPr/>
          <p:nvPr/>
        </p:nvGrpSpPr>
        <p:grpSpPr>
          <a:xfrm>
            <a:off x="323528" y="1005938"/>
            <a:ext cx="8496944" cy="1293659"/>
            <a:chOff x="507005" y="980728"/>
            <a:chExt cx="8636995" cy="1293659"/>
          </a:xfrm>
        </p:grpSpPr>
        <p:grpSp>
          <p:nvGrpSpPr>
            <p:cNvPr id="6" name="组 5"/>
            <p:cNvGrpSpPr/>
            <p:nvPr/>
          </p:nvGrpSpPr>
          <p:grpSpPr>
            <a:xfrm>
              <a:off x="507005" y="980728"/>
              <a:ext cx="8636995" cy="1293659"/>
              <a:chOff x="507005" y="1196752"/>
              <a:chExt cx="8636995" cy="1293659"/>
            </a:xfrm>
          </p:grpSpPr>
          <p:sp>
            <p:nvSpPr>
              <p:cNvPr id="7" name="文本框 6"/>
              <p:cNvSpPr txBox="1"/>
              <p:nvPr/>
            </p:nvSpPr>
            <p:spPr>
              <a:xfrm>
                <a:off x="507005" y="1271764"/>
                <a:ext cx="166509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CN" altLang="en-US" sz="3600" dirty="0">
                    <a:solidFill>
                      <a:srgbClr val="02BAF8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队列</a:t>
                </a:r>
              </a:p>
            </p:txBody>
          </p:sp>
          <p:cxnSp>
            <p:nvCxnSpPr>
              <p:cNvPr id="8" name="直线连接符 7"/>
              <p:cNvCxnSpPr/>
              <p:nvPr/>
            </p:nvCxnSpPr>
            <p:spPr>
              <a:xfrm>
                <a:off x="2173832" y="1271764"/>
                <a:ext cx="0" cy="1218647"/>
              </a:xfrm>
              <a:prstGeom prst="line">
                <a:avLst/>
              </a:prstGeom>
              <a:ln w="57150">
                <a:solidFill>
                  <a:srgbClr val="02BAF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" name="矩形 8"/>
              <p:cNvSpPr/>
              <p:nvPr/>
            </p:nvSpPr>
            <p:spPr>
              <a:xfrm>
                <a:off x="2254975" y="1196752"/>
                <a:ext cx="6889025" cy="78156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kumimoji="1" lang="zh-CN" altLang="en-US" sz="2400" dirty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一种运算受限的线性表，仅允许在表的一端进行插入，而在表的另一端进行删除运算</a:t>
                </a:r>
              </a:p>
            </p:txBody>
          </p:sp>
        </p:grpSp>
        <p:sp>
          <p:nvSpPr>
            <p:cNvPr id="40" name="矩形 39"/>
            <p:cNvSpPr/>
            <p:nvPr/>
          </p:nvSpPr>
          <p:spPr>
            <a:xfrm>
              <a:off x="2254975" y="1864273"/>
              <a:ext cx="6889025" cy="4101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zh-CN" altLang="en-US" sz="24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也称先进先出表</a:t>
              </a:r>
              <a:r>
                <a:rPr kumimoji="1" lang="en-US" altLang="zh-CN" sz="24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(First</a:t>
              </a:r>
              <a:r>
                <a:rPr kumimoji="1" lang="zh-CN" altLang="en-US" sz="24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 </a:t>
              </a:r>
              <a:r>
                <a:rPr kumimoji="1" lang="en-US" altLang="zh-CN" sz="24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In</a:t>
              </a:r>
              <a:r>
                <a:rPr kumimoji="1" lang="zh-CN" altLang="en-US" sz="24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 </a:t>
              </a:r>
              <a:r>
                <a:rPr kumimoji="1" lang="en-US" altLang="zh-CN" sz="24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First</a:t>
              </a:r>
              <a:r>
                <a:rPr kumimoji="1" lang="zh-CN" altLang="en-US" sz="24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 </a:t>
              </a:r>
              <a:r>
                <a:rPr kumimoji="1" lang="en-US" altLang="zh-CN" sz="2400" dirty="0" err="1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Out,FIFO</a:t>
              </a:r>
              <a:r>
                <a:rPr kumimoji="1" lang="en-US" altLang="zh-CN" sz="24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)</a:t>
              </a:r>
              <a:endParaRPr kumimoji="1" lang="zh-CN" altLang="en-US" sz="240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  <p:graphicFrame>
        <p:nvGraphicFramePr>
          <p:cNvPr id="24" name="表格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8256107"/>
              </p:ext>
            </p:extLst>
          </p:nvPr>
        </p:nvGraphicFramePr>
        <p:xfrm>
          <a:off x="107506" y="3002649"/>
          <a:ext cx="8964480" cy="8207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4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964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964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964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9644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9644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9644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9644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9644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89644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410359"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solidFill>
                      <a:srgbClr val="D1D7E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solidFill>
                      <a:srgbClr val="0FB49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3</a:t>
                      </a:r>
                      <a:endParaRPr lang="zh-CN" altLang="en-US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solidFill>
                      <a:srgbClr val="0FB49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5</a:t>
                      </a:r>
                      <a:endParaRPr lang="zh-CN" altLang="en-US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solidFill>
                      <a:srgbClr val="0FB49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7</a:t>
                      </a:r>
                      <a:endParaRPr lang="zh-CN" altLang="en-US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solidFill>
                      <a:srgbClr val="0FB49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8</a:t>
                      </a:r>
                      <a:endParaRPr lang="zh-CN" altLang="en-US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solidFill>
                      <a:srgbClr val="0FB49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solidFill>
                      <a:srgbClr val="0FB49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solidFill>
                      <a:srgbClr val="0FB49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solidFill>
                      <a:srgbClr val="0FB49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solidFill>
                      <a:srgbClr val="D1D7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0359"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a</a:t>
                      </a:r>
                      <a:r>
                        <a:rPr lang="en-US" altLang="zh-CN" baseline="-25000" dirty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</a:t>
                      </a:r>
                      <a:endParaRPr lang="zh-CN" altLang="en-US" baseline="-25000" dirty="0">
                        <a:solidFill>
                          <a:schemeClr val="tx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a</a:t>
                      </a:r>
                      <a:r>
                        <a:rPr lang="en-US" altLang="zh-CN" baseline="-25000" dirty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1</a:t>
                      </a:r>
                      <a:endParaRPr lang="zh-CN" altLang="en-US" baseline="-25000" dirty="0">
                        <a:solidFill>
                          <a:schemeClr val="tx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a</a:t>
                      </a:r>
                      <a:r>
                        <a:rPr lang="en-US" altLang="zh-CN" baseline="-25000" dirty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2</a:t>
                      </a:r>
                      <a:endParaRPr lang="zh-CN" altLang="en-US" baseline="-25000" dirty="0">
                        <a:solidFill>
                          <a:schemeClr val="tx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a</a:t>
                      </a:r>
                      <a:r>
                        <a:rPr lang="en-US" altLang="zh-CN" baseline="-25000" dirty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3</a:t>
                      </a:r>
                      <a:endParaRPr lang="zh-CN" altLang="en-US" dirty="0">
                        <a:solidFill>
                          <a:schemeClr val="tx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a</a:t>
                      </a:r>
                      <a:r>
                        <a:rPr lang="en-US" altLang="zh-CN" baseline="-25000" dirty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4</a:t>
                      </a:r>
                      <a:endParaRPr lang="zh-CN" altLang="en-US" dirty="0">
                        <a:solidFill>
                          <a:schemeClr val="tx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a</a:t>
                      </a:r>
                      <a:r>
                        <a:rPr lang="en-US" altLang="zh-CN" baseline="-25000" dirty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5</a:t>
                      </a:r>
                      <a:endParaRPr lang="zh-CN" altLang="en-US" dirty="0">
                        <a:solidFill>
                          <a:schemeClr val="tx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……</a:t>
                      </a:r>
                      <a:endParaRPr lang="zh-CN" altLang="en-US" dirty="0">
                        <a:solidFill>
                          <a:schemeClr val="tx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a</a:t>
                      </a:r>
                      <a:r>
                        <a:rPr lang="en-US" altLang="zh-CN" baseline="-25000" dirty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max-1</a:t>
                      </a:r>
                      <a:endParaRPr lang="zh-CN" altLang="en-US" dirty="0">
                        <a:solidFill>
                          <a:schemeClr val="tx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25" name="组 24"/>
          <p:cNvGrpSpPr/>
          <p:nvPr/>
        </p:nvGrpSpPr>
        <p:grpSpPr>
          <a:xfrm>
            <a:off x="4612337" y="2383207"/>
            <a:ext cx="823759" cy="577416"/>
            <a:chOff x="775744" y="2006177"/>
            <a:chExt cx="823759" cy="709258"/>
          </a:xfrm>
        </p:grpSpPr>
        <p:sp>
          <p:nvSpPr>
            <p:cNvPr id="28" name="下箭头 27"/>
            <p:cNvSpPr/>
            <p:nvPr/>
          </p:nvSpPr>
          <p:spPr>
            <a:xfrm>
              <a:off x="1043608" y="2420888"/>
              <a:ext cx="308200" cy="294547"/>
            </a:xfrm>
            <a:prstGeom prst="downArrow">
              <a:avLst/>
            </a:prstGeom>
            <a:solidFill>
              <a:srgbClr val="6194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775744" y="2006177"/>
              <a:ext cx="823759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kumimoji="1" lang="zh-CN" altLang="en-US">
                  <a:latin typeface="Microsoft YaHei" charset="-122"/>
                  <a:ea typeface="Microsoft YaHei" charset="-122"/>
                  <a:cs typeface="Microsoft YaHei" charset="-122"/>
                </a:rPr>
                <a:t>队尾</a:t>
              </a:r>
              <a:endParaRPr kumimoji="1" lang="zh-CN" altLang="en-US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  <p:grpSp>
        <p:nvGrpSpPr>
          <p:cNvPr id="43" name="组 42"/>
          <p:cNvGrpSpPr/>
          <p:nvPr/>
        </p:nvGrpSpPr>
        <p:grpSpPr>
          <a:xfrm>
            <a:off x="1876033" y="2348880"/>
            <a:ext cx="823759" cy="611743"/>
            <a:chOff x="775744" y="1964012"/>
            <a:chExt cx="823759" cy="751423"/>
          </a:xfrm>
        </p:grpSpPr>
        <p:sp>
          <p:nvSpPr>
            <p:cNvPr id="44" name="下箭头 43"/>
            <p:cNvSpPr/>
            <p:nvPr/>
          </p:nvSpPr>
          <p:spPr>
            <a:xfrm>
              <a:off x="1043608" y="2420888"/>
              <a:ext cx="308200" cy="294547"/>
            </a:xfrm>
            <a:prstGeom prst="downArrow">
              <a:avLst/>
            </a:prstGeom>
            <a:solidFill>
              <a:srgbClr val="6194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5" name="文本框 44"/>
            <p:cNvSpPr txBox="1"/>
            <p:nvPr/>
          </p:nvSpPr>
          <p:spPr>
            <a:xfrm>
              <a:off x="775744" y="1964012"/>
              <a:ext cx="823759" cy="45366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kumimoji="1" lang="zh-CN" altLang="en-US" dirty="0">
                  <a:latin typeface="Microsoft YaHei" charset="-122"/>
                  <a:ea typeface="Microsoft YaHei" charset="-122"/>
                  <a:cs typeface="Microsoft YaHei" charset="-122"/>
                </a:rPr>
                <a:t>队首</a:t>
              </a:r>
            </a:p>
          </p:txBody>
        </p:sp>
      </p:grpSp>
      <p:graphicFrame>
        <p:nvGraphicFramePr>
          <p:cNvPr id="46" name="表格 4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7260207"/>
              </p:ext>
            </p:extLst>
          </p:nvPr>
        </p:nvGraphicFramePr>
        <p:xfrm>
          <a:off x="107504" y="4442809"/>
          <a:ext cx="8964480" cy="8207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4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964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964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964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9644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9644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9644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9644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9644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89644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410359"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solidFill>
                      <a:srgbClr val="D1D7E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solidFill>
                      <a:srgbClr val="0FB49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solidFill>
                      <a:srgbClr val="0FB49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5</a:t>
                      </a:r>
                      <a:endParaRPr lang="zh-CN" altLang="en-US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solidFill>
                      <a:srgbClr val="0FB49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7</a:t>
                      </a:r>
                      <a:endParaRPr lang="zh-CN" altLang="en-US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solidFill>
                      <a:srgbClr val="0FB49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8</a:t>
                      </a:r>
                      <a:endParaRPr lang="zh-CN" altLang="en-US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solidFill>
                      <a:srgbClr val="0FB49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solidFill>
                      <a:srgbClr val="0FB49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solidFill>
                      <a:srgbClr val="0FB49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solidFill>
                      <a:srgbClr val="0FB49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solidFill>
                      <a:srgbClr val="D1D7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0359"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a</a:t>
                      </a:r>
                      <a:r>
                        <a:rPr lang="en-US" altLang="zh-CN" baseline="-25000" dirty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</a:t>
                      </a:r>
                      <a:endParaRPr lang="zh-CN" altLang="en-US" baseline="-25000" dirty="0">
                        <a:solidFill>
                          <a:schemeClr val="tx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a</a:t>
                      </a:r>
                      <a:r>
                        <a:rPr lang="en-US" altLang="zh-CN" baseline="-25000" dirty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1</a:t>
                      </a:r>
                      <a:endParaRPr lang="zh-CN" altLang="en-US" baseline="-25000" dirty="0">
                        <a:solidFill>
                          <a:schemeClr val="tx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a</a:t>
                      </a:r>
                      <a:r>
                        <a:rPr lang="en-US" altLang="zh-CN" baseline="-25000" dirty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2</a:t>
                      </a:r>
                      <a:endParaRPr lang="zh-CN" altLang="en-US" baseline="-25000" dirty="0">
                        <a:solidFill>
                          <a:schemeClr val="tx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a</a:t>
                      </a:r>
                      <a:r>
                        <a:rPr lang="en-US" altLang="zh-CN" baseline="-25000" dirty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3</a:t>
                      </a:r>
                      <a:endParaRPr lang="zh-CN" altLang="en-US" dirty="0">
                        <a:solidFill>
                          <a:schemeClr val="tx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a</a:t>
                      </a:r>
                      <a:r>
                        <a:rPr lang="en-US" altLang="zh-CN" baseline="-25000" dirty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4</a:t>
                      </a:r>
                      <a:endParaRPr lang="zh-CN" altLang="en-US" dirty="0">
                        <a:solidFill>
                          <a:schemeClr val="tx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a</a:t>
                      </a:r>
                      <a:r>
                        <a:rPr lang="en-US" altLang="zh-CN" baseline="-25000" dirty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5</a:t>
                      </a:r>
                      <a:endParaRPr lang="zh-CN" altLang="en-US" dirty="0">
                        <a:solidFill>
                          <a:schemeClr val="tx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……</a:t>
                      </a:r>
                      <a:endParaRPr lang="zh-CN" altLang="en-US" dirty="0">
                        <a:solidFill>
                          <a:schemeClr val="tx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a</a:t>
                      </a:r>
                      <a:r>
                        <a:rPr lang="en-US" altLang="zh-CN" baseline="-25000" dirty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max-1</a:t>
                      </a:r>
                      <a:endParaRPr lang="zh-CN" altLang="en-US" dirty="0">
                        <a:solidFill>
                          <a:schemeClr val="tx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47" name="组 46"/>
          <p:cNvGrpSpPr/>
          <p:nvPr/>
        </p:nvGrpSpPr>
        <p:grpSpPr>
          <a:xfrm>
            <a:off x="4612337" y="3823367"/>
            <a:ext cx="823759" cy="577416"/>
            <a:chOff x="775744" y="2006177"/>
            <a:chExt cx="823759" cy="709258"/>
          </a:xfrm>
        </p:grpSpPr>
        <p:sp>
          <p:nvSpPr>
            <p:cNvPr id="48" name="下箭头 47"/>
            <p:cNvSpPr/>
            <p:nvPr/>
          </p:nvSpPr>
          <p:spPr>
            <a:xfrm>
              <a:off x="1043608" y="2420888"/>
              <a:ext cx="308200" cy="294547"/>
            </a:xfrm>
            <a:prstGeom prst="downArrow">
              <a:avLst/>
            </a:prstGeom>
            <a:solidFill>
              <a:srgbClr val="6194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775744" y="2006177"/>
              <a:ext cx="823759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kumimoji="1" lang="zh-CN" altLang="en-US">
                  <a:latin typeface="Microsoft YaHei" charset="-122"/>
                  <a:ea typeface="Microsoft YaHei" charset="-122"/>
                  <a:cs typeface="Microsoft YaHei" charset="-122"/>
                </a:rPr>
                <a:t>队尾</a:t>
              </a:r>
              <a:endParaRPr kumimoji="1" lang="zh-CN" altLang="en-US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  <p:grpSp>
        <p:nvGrpSpPr>
          <p:cNvPr id="50" name="组 49"/>
          <p:cNvGrpSpPr/>
          <p:nvPr/>
        </p:nvGrpSpPr>
        <p:grpSpPr>
          <a:xfrm>
            <a:off x="2812137" y="3789040"/>
            <a:ext cx="823759" cy="611743"/>
            <a:chOff x="775744" y="1964012"/>
            <a:chExt cx="823759" cy="751423"/>
          </a:xfrm>
        </p:grpSpPr>
        <p:sp>
          <p:nvSpPr>
            <p:cNvPr id="51" name="下箭头 50"/>
            <p:cNvSpPr/>
            <p:nvPr/>
          </p:nvSpPr>
          <p:spPr>
            <a:xfrm>
              <a:off x="1043608" y="2420888"/>
              <a:ext cx="308200" cy="294547"/>
            </a:xfrm>
            <a:prstGeom prst="downArrow">
              <a:avLst/>
            </a:prstGeom>
            <a:solidFill>
              <a:srgbClr val="6194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2" name="文本框 51"/>
            <p:cNvSpPr txBox="1"/>
            <p:nvPr/>
          </p:nvSpPr>
          <p:spPr>
            <a:xfrm>
              <a:off x="775744" y="1964012"/>
              <a:ext cx="823759" cy="45366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kumimoji="1" lang="zh-CN" altLang="en-US" dirty="0">
                  <a:latin typeface="Microsoft YaHei" charset="-122"/>
                  <a:ea typeface="Microsoft YaHei" charset="-122"/>
                  <a:cs typeface="Microsoft YaHei" charset="-122"/>
                </a:rPr>
                <a:t>队首</a:t>
              </a:r>
            </a:p>
          </p:txBody>
        </p:sp>
      </p:grpSp>
      <p:graphicFrame>
        <p:nvGraphicFramePr>
          <p:cNvPr id="53" name="表格 5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483077"/>
              </p:ext>
            </p:extLst>
          </p:nvPr>
        </p:nvGraphicFramePr>
        <p:xfrm>
          <a:off x="107504" y="5953266"/>
          <a:ext cx="8964480" cy="8207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4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964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964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964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9644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9644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9644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9644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9644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89644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410359"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solidFill>
                      <a:srgbClr val="D1D7E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solidFill>
                      <a:srgbClr val="0FB49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solidFill>
                      <a:srgbClr val="0FB49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5</a:t>
                      </a:r>
                      <a:endParaRPr lang="zh-CN" altLang="en-US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solidFill>
                      <a:srgbClr val="0FB49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7</a:t>
                      </a:r>
                      <a:endParaRPr lang="zh-CN" altLang="en-US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solidFill>
                      <a:srgbClr val="0FB49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8</a:t>
                      </a:r>
                      <a:endParaRPr lang="zh-CN" altLang="en-US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solidFill>
                      <a:srgbClr val="0FB49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6</a:t>
                      </a:r>
                      <a:endParaRPr lang="zh-CN" altLang="en-US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solidFill>
                      <a:srgbClr val="0FB49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solidFill>
                      <a:srgbClr val="0FB49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solidFill>
                      <a:srgbClr val="0FB49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solidFill>
                      <a:srgbClr val="D1D7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0359"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a</a:t>
                      </a:r>
                      <a:r>
                        <a:rPr lang="en-US" altLang="zh-CN" baseline="-25000" dirty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</a:t>
                      </a:r>
                      <a:endParaRPr lang="zh-CN" altLang="en-US" baseline="-25000" dirty="0">
                        <a:solidFill>
                          <a:schemeClr val="tx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a</a:t>
                      </a:r>
                      <a:r>
                        <a:rPr lang="en-US" altLang="zh-CN" baseline="-25000" dirty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1</a:t>
                      </a:r>
                      <a:endParaRPr lang="zh-CN" altLang="en-US" baseline="-25000" dirty="0">
                        <a:solidFill>
                          <a:schemeClr val="tx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a</a:t>
                      </a:r>
                      <a:r>
                        <a:rPr lang="en-US" altLang="zh-CN" baseline="-25000" dirty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2</a:t>
                      </a:r>
                      <a:endParaRPr lang="zh-CN" altLang="en-US" baseline="-25000" dirty="0">
                        <a:solidFill>
                          <a:schemeClr val="tx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a</a:t>
                      </a:r>
                      <a:r>
                        <a:rPr lang="en-US" altLang="zh-CN" baseline="-25000" dirty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3</a:t>
                      </a:r>
                      <a:endParaRPr lang="zh-CN" altLang="en-US" dirty="0">
                        <a:solidFill>
                          <a:schemeClr val="tx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a</a:t>
                      </a:r>
                      <a:r>
                        <a:rPr lang="en-US" altLang="zh-CN" baseline="-25000" dirty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4</a:t>
                      </a:r>
                      <a:endParaRPr lang="zh-CN" altLang="en-US" dirty="0">
                        <a:solidFill>
                          <a:schemeClr val="tx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a</a:t>
                      </a:r>
                      <a:r>
                        <a:rPr lang="en-US" altLang="zh-CN" baseline="-25000" dirty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5</a:t>
                      </a:r>
                      <a:endParaRPr lang="zh-CN" altLang="en-US" dirty="0">
                        <a:solidFill>
                          <a:schemeClr val="tx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……</a:t>
                      </a:r>
                      <a:endParaRPr lang="zh-CN" altLang="en-US" dirty="0">
                        <a:solidFill>
                          <a:schemeClr val="tx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a</a:t>
                      </a:r>
                      <a:r>
                        <a:rPr lang="en-US" altLang="zh-CN" baseline="-25000" dirty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max-1</a:t>
                      </a:r>
                      <a:endParaRPr lang="zh-CN" altLang="en-US" dirty="0">
                        <a:solidFill>
                          <a:schemeClr val="tx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54" name="组 53"/>
          <p:cNvGrpSpPr/>
          <p:nvPr/>
        </p:nvGrpSpPr>
        <p:grpSpPr>
          <a:xfrm>
            <a:off x="5508104" y="5333824"/>
            <a:ext cx="823759" cy="577416"/>
            <a:chOff x="775744" y="2006177"/>
            <a:chExt cx="823759" cy="709258"/>
          </a:xfrm>
        </p:grpSpPr>
        <p:sp>
          <p:nvSpPr>
            <p:cNvPr id="55" name="下箭头 54"/>
            <p:cNvSpPr/>
            <p:nvPr/>
          </p:nvSpPr>
          <p:spPr>
            <a:xfrm>
              <a:off x="1043608" y="2420888"/>
              <a:ext cx="308200" cy="294547"/>
            </a:xfrm>
            <a:prstGeom prst="downArrow">
              <a:avLst/>
            </a:prstGeom>
            <a:solidFill>
              <a:srgbClr val="6194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775744" y="2006177"/>
              <a:ext cx="823759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kumimoji="1" lang="zh-CN" altLang="en-US">
                  <a:latin typeface="Microsoft YaHei" charset="-122"/>
                  <a:ea typeface="Microsoft YaHei" charset="-122"/>
                  <a:cs typeface="Microsoft YaHei" charset="-122"/>
                </a:rPr>
                <a:t>队尾</a:t>
              </a:r>
              <a:endParaRPr kumimoji="1" lang="zh-CN" altLang="en-US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  <p:grpSp>
        <p:nvGrpSpPr>
          <p:cNvPr id="57" name="组 56"/>
          <p:cNvGrpSpPr/>
          <p:nvPr/>
        </p:nvGrpSpPr>
        <p:grpSpPr>
          <a:xfrm>
            <a:off x="2812137" y="5299497"/>
            <a:ext cx="823759" cy="611743"/>
            <a:chOff x="775744" y="1964012"/>
            <a:chExt cx="823759" cy="751423"/>
          </a:xfrm>
        </p:grpSpPr>
        <p:sp>
          <p:nvSpPr>
            <p:cNvPr id="58" name="下箭头 57"/>
            <p:cNvSpPr/>
            <p:nvPr/>
          </p:nvSpPr>
          <p:spPr>
            <a:xfrm>
              <a:off x="1043608" y="2420888"/>
              <a:ext cx="308200" cy="294547"/>
            </a:xfrm>
            <a:prstGeom prst="downArrow">
              <a:avLst/>
            </a:prstGeom>
            <a:solidFill>
              <a:srgbClr val="6194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9" name="文本框 58"/>
            <p:cNvSpPr txBox="1"/>
            <p:nvPr/>
          </p:nvSpPr>
          <p:spPr>
            <a:xfrm>
              <a:off x="775744" y="1964012"/>
              <a:ext cx="823759" cy="45366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kumimoji="1" lang="zh-CN" altLang="en-US" dirty="0">
                  <a:latin typeface="Microsoft YaHei" charset="-122"/>
                  <a:ea typeface="Microsoft YaHei" charset="-122"/>
                  <a:cs typeface="Microsoft YaHei" charset="-122"/>
                </a:rPr>
                <a:t>队首</a:t>
              </a:r>
            </a:p>
          </p:txBody>
        </p:sp>
      </p:grpSp>
      <p:grpSp>
        <p:nvGrpSpPr>
          <p:cNvPr id="11" name="组 10"/>
          <p:cNvGrpSpPr/>
          <p:nvPr/>
        </p:nvGrpSpPr>
        <p:grpSpPr>
          <a:xfrm>
            <a:off x="107504" y="3429000"/>
            <a:ext cx="683205" cy="971783"/>
            <a:chOff x="107504" y="3429000"/>
            <a:chExt cx="683205" cy="971783"/>
          </a:xfrm>
        </p:grpSpPr>
        <p:sp>
          <p:nvSpPr>
            <p:cNvPr id="3" name="右弧形箭头 2"/>
            <p:cNvSpPr/>
            <p:nvPr/>
          </p:nvSpPr>
          <p:spPr>
            <a:xfrm>
              <a:off x="107504" y="3429000"/>
              <a:ext cx="360040" cy="971783"/>
            </a:xfrm>
            <a:prstGeom prst="curvedRightArrow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144378" y="372942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dirty="0">
                  <a:latin typeface="Microsoft YaHei" charset="-122"/>
                  <a:ea typeface="Microsoft YaHei" charset="-122"/>
                  <a:cs typeface="Microsoft YaHei" charset="-122"/>
                </a:rPr>
                <a:t>出队</a:t>
              </a:r>
            </a:p>
          </p:txBody>
        </p:sp>
      </p:grpSp>
      <p:grpSp>
        <p:nvGrpSpPr>
          <p:cNvPr id="13" name="组 12"/>
          <p:cNvGrpSpPr/>
          <p:nvPr/>
        </p:nvGrpSpPr>
        <p:grpSpPr>
          <a:xfrm>
            <a:off x="107504" y="4937814"/>
            <a:ext cx="683205" cy="971783"/>
            <a:chOff x="107504" y="4937814"/>
            <a:chExt cx="683205" cy="971783"/>
          </a:xfrm>
        </p:grpSpPr>
        <p:sp>
          <p:nvSpPr>
            <p:cNvPr id="60" name="右弧形箭头 59"/>
            <p:cNvSpPr/>
            <p:nvPr/>
          </p:nvSpPr>
          <p:spPr>
            <a:xfrm>
              <a:off x="107504" y="4937814"/>
              <a:ext cx="360040" cy="971783"/>
            </a:xfrm>
            <a:prstGeom prst="curvedRightArrow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1" name="文本框 60"/>
            <p:cNvSpPr txBox="1"/>
            <p:nvPr/>
          </p:nvSpPr>
          <p:spPr>
            <a:xfrm>
              <a:off x="144378" y="5238243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dirty="0">
                  <a:latin typeface="Microsoft YaHei" charset="-122"/>
                  <a:ea typeface="Microsoft YaHei" charset="-122"/>
                  <a:cs typeface="Microsoft YaHei" charset="-122"/>
                </a:rPr>
                <a:t>入队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07577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2</a:t>
            </a:r>
            <a:r>
              <a:rPr kumimoji="1" lang="zh-CN" altLang="en-US" dirty="0"/>
              <a:t> 队列的抽象数据类型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107504" y="1484784"/>
            <a:ext cx="8892480" cy="4968552"/>
          </a:xfrm>
          <a:prstGeom prst="rect">
            <a:avLst/>
          </a:prstGeom>
          <a:ln>
            <a:solidFill>
              <a:srgbClr val="8FC74D"/>
            </a:solidFill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kumimoji="1" lang="en-US" altLang="zh-CN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Ayuthaya" charset="-34"/>
                <a:ea typeface="Ayuthaya" charset="-34"/>
                <a:cs typeface="Ayuthaya" charset="-34"/>
              </a:rPr>
              <a:t>ADT</a:t>
            </a:r>
            <a:r>
              <a:rPr kumimoji="1" lang="zh-CN" altLang="en-US" sz="2000" dirty="0">
                <a:solidFill>
                  <a:srgbClr val="D07928"/>
                </a:solidFill>
                <a:latin typeface="Ayuthaya" charset="-34"/>
                <a:ea typeface="Ayuthaya" charset="-34"/>
                <a:cs typeface="Ayuthaya" charset="-34"/>
              </a:rPr>
              <a:t> </a:t>
            </a:r>
            <a:r>
              <a:rPr kumimoji="1" lang="en-US" altLang="zh-CN" sz="2000" dirty="0">
                <a:solidFill>
                  <a:srgbClr val="FFC766"/>
                </a:solidFill>
                <a:latin typeface="Ayuthaya" charset="-34"/>
                <a:ea typeface="Ayuthaya" charset="-34"/>
                <a:cs typeface="Ayuthaya" charset="-34"/>
              </a:rPr>
              <a:t>QUEUE</a:t>
            </a:r>
            <a:r>
              <a:rPr kumimoji="1" lang="zh-CN" altLang="en-US" sz="2000" dirty="0">
                <a:solidFill>
                  <a:srgbClr val="FFC766"/>
                </a:solidFill>
                <a:latin typeface="Ayuthaya" charset="-34"/>
                <a:ea typeface="Ayuthaya" charset="-34"/>
                <a:cs typeface="Ayuthaya" charset="-34"/>
              </a:rPr>
              <a:t> </a:t>
            </a:r>
            <a:r>
              <a:rPr kumimoji="1" lang="en-US" altLang="zh-CN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is</a:t>
            </a:r>
          </a:p>
          <a:p>
            <a:pPr>
              <a:lnSpc>
                <a:spcPct val="150000"/>
              </a:lnSpc>
            </a:pPr>
            <a:r>
              <a:rPr kumimoji="1" lang="zh-CN" altLang="en-US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    </a:t>
            </a:r>
            <a:r>
              <a:rPr kumimoji="1" lang="en-US" altLang="zh-CN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Data:</a:t>
            </a:r>
          </a:p>
          <a:p>
            <a:pPr>
              <a:lnSpc>
                <a:spcPct val="150000"/>
              </a:lnSpc>
            </a:pPr>
            <a:r>
              <a:rPr kumimoji="1" lang="zh-CN" altLang="en-US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        </a:t>
            </a:r>
            <a:r>
              <a:rPr kumimoji="1" lang="zh-CN" altLang="en-US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Ayuthaya" charset="-34"/>
                <a:ea typeface="Ayuthaya" charset="-34"/>
                <a:cs typeface="Ayuthaya" charset="-34"/>
              </a:rPr>
              <a:t>一个队列</a:t>
            </a:r>
            <a:r>
              <a:rPr kumimoji="1" lang="en-US" altLang="zh-CN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Ayuthaya" charset="-34"/>
                <a:ea typeface="Ayuthaya" charset="-34"/>
                <a:cs typeface="Ayuthaya" charset="-34"/>
              </a:rPr>
              <a:t>Q</a:t>
            </a:r>
            <a:r>
              <a:rPr kumimoji="1" lang="zh-CN" altLang="en-US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Ayuthaya" charset="-34"/>
                <a:ea typeface="Ayuthaya" charset="-34"/>
                <a:cs typeface="Ayuthaya" charset="-34"/>
              </a:rPr>
              <a:t>，对象类型可以定义为</a:t>
            </a:r>
            <a:r>
              <a:rPr kumimoji="1" lang="en-US" altLang="zh-CN" sz="20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Ayuthaya" charset="-34"/>
                <a:ea typeface="Ayuthaya" charset="-34"/>
                <a:cs typeface="Ayuthaya" charset="-34"/>
              </a:rPr>
              <a:t>QueueType</a:t>
            </a:r>
            <a:endParaRPr kumimoji="1" lang="en-US" altLang="zh-CN" sz="2000" dirty="0">
              <a:solidFill>
                <a:schemeClr val="tx1"/>
              </a:solidFill>
              <a:latin typeface="Ayuthaya" charset="-34"/>
              <a:ea typeface="Ayuthaya" charset="-34"/>
              <a:cs typeface="Ayuthaya" charset="-34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    </a:t>
            </a:r>
            <a:r>
              <a:rPr kumimoji="1" lang="en-US" altLang="zh-CN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Operations:</a:t>
            </a:r>
          </a:p>
          <a:p>
            <a:pPr>
              <a:lnSpc>
                <a:spcPct val="150000"/>
              </a:lnSpc>
            </a:pPr>
            <a:r>
              <a:rPr kumimoji="1" lang="zh-CN" altLang="en-US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        </a:t>
            </a:r>
            <a:r>
              <a:rPr kumimoji="1" lang="en-US" altLang="zh-CN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Ayuthaya" charset="-34"/>
                <a:ea typeface="Ayuthaya" charset="-34"/>
                <a:cs typeface="Ayuthaya" charset="-34"/>
              </a:rPr>
              <a:t>void</a:t>
            </a:r>
            <a:r>
              <a:rPr kumimoji="1" lang="zh-CN" altLang="en-US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Ayuthaya" charset="-34"/>
                <a:ea typeface="Ayuthaya" charset="-34"/>
                <a:cs typeface="Ayuthaya" charset="-34"/>
              </a:rPr>
              <a:t> </a:t>
            </a:r>
            <a:r>
              <a:rPr kumimoji="1" lang="en-US" altLang="zh-CN" sz="2000" dirty="0" err="1">
                <a:solidFill>
                  <a:srgbClr val="FFC766"/>
                </a:solidFill>
                <a:latin typeface="Ayuthaya" charset="-34"/>
                <a:ea typeface="Ayuthaya" charset="-34"/>
                <a:cs typeface="Ayuthaya" charset="-34"/>
              </a:rPr>
              <a:t>InitQueue</a:t>
            </a:r>
            <a:r>
              <a:rPr kumimoji="1" lang="zh-CN" altLang="en-US" sz="2000" dirty="0">
                <a:solidFill>
                  <a:srgbClr val="FFC766"/>
                </a:solidFill>
                <a:latin typeface="Ayuthaya" charset="-34"/>
                <a:ea typeface="Ayuthaya" charset="-34"/>
                <a:cs typeface="Ayuthaya" charset="-34"/>
              </a:rPr>
              <a:t> </a:t>
            </a:r>
            <a:r>
              <a:rPr kumimoji="1" lang="en-US" altLang="zh-CN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(</a:t>
            </a:r>
            <a:r>
              <a:rPr kumimoji="1" lang="en-US" altLang="zh-CN" sz="2000" dirty="0" err="1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QueueType</a:t>
            </a:r>
            <a:r>
              <a:rPr kumimoji="1" lang="zh-CN" altLang="en-US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 </a:t>
            </a:r>
            <a:r>
              <a:rPr kumimoji="1" lang="en-US" altLang="zh-CN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&amp;Q);	</a:t>
            </a:r>
          </a:p>
          <a:p>
            <a:pPr>
              <a:lnSpc>
                <a:spcPct val="150000"/>
              </a:lnSpc>
            </a:pPr>
            <a:r>
              <a:rPr kumimoji="1" lang="en-US" altLang="zh-CN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	</a:t>
            </a:r>
            <a:r>
              <a:rPr kumimoji="1" lang="zh-CN" altLang="en-US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  </a:t>
            </a:r>
            <a:r>
              <a:rPr kumimoji="1" lang="en-US" altLang="zh-CN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Ayuthaya" charset="-34"/>
                <a:ea typeface="Ayuthaya" charset="-34"/>
                <a:cs typeface="Ayuthaya" charset="-34"/>
              </a:rPr>
              <a:t>void</a:t>
            </a:r>
            <a:r>
              <a:rPr kumimoji="1" lang="zh-CN" altLang="en-US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Ayuthaya" charset="-34"/>
                <a:ea typeface="Ayuthaya" charset="-34"/>
                <a:cs typeface="Ayuthaya" charset="-34"/>
              </a:rPr>
              <a:t> </a:t>
            </a:r>
            <a:r>
              <a:rPr kumimoji="1" lang="en-US" altLang="zh-CN" sz="2000" dirty="0" err="1">
                <a:solidFill>
                  <a:srgbClr val="FFC766"/>
                </a:solidFill>
                <a:latin typeface="Ayuthaya" charset="-34"/>
                <a:ea typeface="Ayuthaya" charset="-34"/>
                <a:cs typeface="Ayuthaya" charset="-34"/>
              </a:rPr>
              <a:t>EnQueue</a:t>
            </a:r>
            <a:r>
              <a:rPr kumimoji="1" lang="zh-CN" altLang="en-US" sz="2000" dirty="0">
                <a:solidFill>
                  <a:srgbClr val="FFC766"/>
                </a:solidFill>
                <a:latin typeface="Ayuthaya" charset="-34"/>
                <a:ea typeface="Ayuthaya" charset="-34"/>
                <a:cs typeface="Ayuthaya" charset="-34"/>
              </a:rPr>
              <a:t> </a:t>
            </a:r>
            <a:r>
              <a:rPr kumimoji="1" lang="en-US" altLang="zh-CN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(</a:t>
            </a:r>
            <a:r>
              <a:rPr kumimoji="1" lang="en-US" altLang="zh-CN" sz="2000" dirty="0" err="1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QueueType</a:t>
            </a:r>
            <a:r>
              <a:rPr kumimoji="1" lang="zh-CN" altLang="en-US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 </a:t>
            </a:r>
            <a:r>
              <a:rPr kumimoji="1" lang="en-US" altLang="zh-CN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&amp;Q,</a:t>
            </a:r>
            <a:r>
              <a:rPr kumimoji="1" lang="zh-CN" altLang="en-US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 </a:t>
            </a:r>
            <a:r>
              <a:rPr kumimoji="1" lang="en-US" altLang="zh-CN" sz="2000" dirty="0" err="1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ElemType</a:t>
            </a:r>
            <a:r>
              <a:rPr kumimoji="1" lang="zh-CN" altLang="en-US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 </a:t>
            </a:r>
            <a:r>
              <a:rPr kumimoji="1" lang="en-US" altLang="zh-CN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item); 	</a:t>
            </a:r>
            <a:r>
              <a:rPr kumimoji="1" lang="zh-CN" altLang="en-US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  </a:t>
            </a:r>
            <a:r>
              <a:rPr kumimoji="1" lang="en-US" altLang="zh-CN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	</a:t>
            </a:r>
            <a:r>
              <a:rPr kumimoji="1" lang="zh-CN" altLang="en-US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  </a:t>
            </a:r>
            <a:r>
              <a:rPr kumimoji="1" lang="en-US" altLang="zh-CN" sz="20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Ayuthaya" charset="-34"/>
                <a:ea typeface="Ayuthaya" charset="-34"/>
                <a:cs typeface="Ayuthaya" charset="-34"/>
              </a:rPr>
              <a:t>ElemType</a:t>
            </a:r>
            <a:r>
              <a:rPr kumimoji="1" lang="zh-CN" altLang="en-US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Ayuthaya" charset="-34"/>
                <a:ea typeface="Ayuthaya" charset="-34"/>
                <a:cs typeface="Ayuthaya" charset="-34"/>
              </a:rPr>
              <a:t> </a:t>
            </a:r>
            <a:r>
              <a:rPr kumimoji="1" lang="en-US" altLang="zh-CN" sz="2000" dirty="0" err="1">
                <a:solidFill>
                  <a:srgbClr val="FFC766"/>
                </a:solidFill>
                <a:latin typeface="Ayuthaya" charset="-34"/>
                <a:ea typeface="Ayuthaya" charset="-34"/>
                <a:cs typeface="Ayuthaya" charset="-34"/>
              </a:rPr>
              <a:t>OutQueue</a:t>
            </a:r>
            <a:r>
              <a:rPr kumimoji="1" lang="zh-CN" altLang="en-US" sz="2000" dirty="0">
                <a:solidFill>
                  <a:srgbClr val="FFC766"/>
                </a:solidFill>
                <a:latin typeface="Ayuthaya" charset="-34"/>
                <a:ea typeface="Ayuthaya" charset="-34"/>
                <a:cs typeface="Ayuthaya" charset="-34"/>
              </a:rPr>
              <a:t> </a:t>
            </a:r>
            <a:r>
              <a:rPr kumimoji="1" lang="en-US" altLang="zh-CN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(</a:t>
            </a:r>
            <a:r>
              <a:rPr kumimoji="1" lang="en-US" altLang="zh-CN" sz="2000" dirty="0" err="1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QueueType</a:t>
            </a:r>
            <a:r>
              <a:rPr kumimoji="1" lang="zh-CN" altLang="en-US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 </a:t>
            </a:r>
            <a:r>
              <a:rPr kumimoji="1" lang="en-US" altLang="zh-CN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&amp;Q);</a:t>
            </a:r>
          </a:p>
          <a:p>
            <a:pPr>
              <a:lnSpc>
                <a:spcPct val="150000"/>
              </a:lnSpc>
            </a:pPr>
            <a:r>
              <a:rPr kumimoji="1" lang="en-US" altLang="zh-CN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	</a:t>
            </a:r>
            <a:r>
              <a:rPr kumimoji="1" lang="zh-CN" altLang="en-US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  </a:t>
            </a:r>
            <a:r>
              <a:rPr kumimoji="1" lang="en-US" altLang="zh-CN" sz="20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Ayuthaya" charset="-34"/>
                <a:ea typeface="Ayuthaya" charset="-34"/>
                <a:cs typeface="Ayuthaya" charset="-34"/>
              </a:rPr>
              <a:t>ElemType</a:t>
            </a:r>
            <a:r>
              <a:rPr kumimoji="1" lang="zh-CN" altLang="en-US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Ayuthaya" charset="-34"/>
                <a:ea typeface="Ayuthaya" charset="-34"/>
                <a:cs typeface="Ayuthaya" charset="-34"/>
              </a:rPr>
              <a:t> </a:t>
            </a:r>
            <a:r>
              <a:rPr kumimoji="1" lang="en-US" altLang="zh-CN" sz="2000" dirty="0" err="1">
                <a:solidFill>
                  <a:srgbClr val="FFC766"/>
                </a:solidFill>
                <a:latin typeface="Ayuthaya" charset="-34"/>
                <a:ea typeface="Ayuthaya" charset="-34"/>
                <a:cs typeface="Ayuthaya" charset="-34"/>
              </a:rPr>
              <a:t>PeekQueue</a:t>
            </a:r>
            <a:r>
              <a:rPr kumimoji="1" lang="zh-CN" altLang="en-US" sz="2000" dirty="0">
                <a:solidFill>
                  <a:srgbClr val="FFC766"/>
                </a:solidFill>
                <a:latin typeface="Ayuthaya" charset="-34"/>
                <a:ea typeface="Ayuthaya" charset="-34"/>
                <a:cs typeface="Ayuthaya" charset="-34"/>
              </a:rPr>
              <a:t> </a:t>
            </a:r>
            <a:r>
              <a:rPr kumimoji="1" lang="en-US" altLang="zh-CN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(</a:t>
            </a:r>
            <a:r>
              <a:rPr kumimoji="1" lang="en-US" altLang="zh-CN" sz="2000" dirty="0" err="1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QueueType</a:t>
            </a:r>
            <a:r>
              <a:rPr kumimoji="1" lang="zh-CN" altLang="en-US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 </a:t>
            </a:r>
            <a:r>
              <a:rPr kumimoji="1" lang="en-US" altLang="zh-CN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&amp;Q);</a:t>
            </a:r>
          </a:p>
          <a:p>
            <a:pPr>
              <a:lnSpc>
                <a:spcPct val="150000"/>
              </a:lnSpc>
            </a:pPr>
            <a:r>
              <a:rPr kumimoji="1" lang="en-US" altLang="zh-CN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	</a:t>
            </a:r>
            <a:r>
              <a:rPr kumimoji="1" lang="zh-CN" altLang="en-US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  </a:t>
            </a:r>
            <a:r>
              <a:rPr kumimoji="1" lang="en-US" altLang="zh-CN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Ayuthaya" charset="-34"/>
                <a:ea typeface="Ayuthaya" charset="-34"/>
                <a:cs typeface="Ayuthaya" charset="-34"/>
              </a:rPr>
              <a:t>bool</a:t>
            </a:r>
            <a:r>
              <a:rPr kumimoji="1" lang="zh-CN" altLang="en-US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Ayuthaya" charset="-34"/>
                <a:ea typeface="Ayuthaya" charset="-34"/>
                <a:cs typeface="Ayuthaya" charset="-34"/>
              </a:rPr>
              <a:t> </a:t>
            </a:r>
            <a:r>
              <a:rPr kumimoji="1" lang="en-US" altLang="zh-CN" sz="2000" dirty="0" err="1">
                <a:solidFill>
                  <a:srgbClr val="FFC766"/>
                </a:solidFill>
                <a:latin typeface="Ayuthaya" charset="-34"/>
                <a:ea typeface="Ayuthaya" charset="-34"/>
                <a:cs typeface="Ayuthaya" charset="-34"/>
              </a:rPr>
              <a:t>EmptyQueue</a:t>
            </a:r>
            <a:r>
              <a:rPr kumimoji="1" lang="zh-CN" altLang="en-US" sz="2000" dirty="0">
                <a:solidFill>
                  <a:srgbClr val="FFC766"/>
                </a:solidFill>
                <a:latin typeface="Ayuthaya" charset="-34"/>
                <a:ea typeface="Ayuthaya" charset="-34"/>
                <a:cs typeface="Ayuthaya" charset="-34"/>
              </a:rPr>
              <a:t> </a:t>
            </a:r>
            <a:r>
              <a:rPr kumimoji="1" lang="en-US" altLang="zh-CN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(</a:t>
            </a:r>
            <a:r>
              <a:rPr kumimoji="1" lang="en-US" altLang="zh-CN" sz="2000" dirty="0" err="1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QueueType</a:t>
            </a:r>
            <a:r>
              <a:rPr kumimoji="1" lang="zh-CN" altLang="en-US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 </a:t>
            </a:r>
            <a:r>
              <a:rPr kumimoji="1" lang="en-US" altLang="zh-CN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&amp;Q);</a:t>
            </a:r>
          </a:p>
          <a:p>
            <a:pPr>
              <a:lnSpc>
                <a:spcPct val="150000"/>
              </a:lnSpc>
            </a:pPr>
            <a:r>
              <a:rPr kumimoji="1" lang="en-US" altLang="zh-CN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	</a:t>
            </a:r>
            <a:r>
              <a:rPr kumimoji="1" lang="zh-CN" altLang="en-US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  </a:t>
            </a:r>
            <a:r>
              <a:rPr kumimoji="1" lang="en-US" altLang="zh-CN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Ayuthaya" charset="-34"/>
                <a:ea typeface="Ayuthaya" charset="-34"/>
                <a:cs typeface="Ayuthaya" charset="-34"/>
              </a:rPr>
              <a:t>void</a:t>
            </a:r>
            <a:r>
              <a:rPr kumimoji="1" lang="zh-CN" altLang="en-US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Ayuthaya" charset="-34"/>
                <a:ea typeface="Ayuthaya" charset="-34"/>
                <a:cs typeface="Ayuthaya" charset="-34"/>
              </a:rPr>
              <a:t> </a:t>
            </a:r>
            <a:r>
              <a:rPr kumimoji="1" lang="en-US" altLang="zh-CN" sz="2000" dirty="0" err="1">
                <a:solidFill>
                  <a:srgbClr val="FFC766"/>
                </a:solidFill>
                <a:latin typeface="Ayuthaya" charset="-34"/>
                <a:ea typeface="Ayuthaya" charset="-34"/>
                <a:cs typeface="Ayuthaya" charset="-34"/>
              </a:rPr>
              <a:t>ClearQueue</a:t>
            </a:r>
            <a:r>
              <a:rPr kumimoji="1" lang="zh-CN" altLang="en-US" sz="2000" dirty="0">
                <a:solidFill>
                  <a:srgbClr val="FFC766"/>
                </a:solidFill>
                <a:latin typeface="Ayuthaya" charset="-34"/>
                <a:ea typeface="Ayuthaya" charset="-34"/>
                <a:cs typeface="Ayuthaya" charset="-34"/>
              </a:rPr>
              <a:t> </a:t>
            </a:r>
            <a:r>
              <a:rPr kumimoji="1" lang="en-US" altLang="zh-CN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(</a:t>
            </a:r>
            <a:r>
              <a:rPr kumimoji="1" lang="en-US" altLang="zh-CN" sz="2000" dirty="0" err="1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QueueType</a:t>
            </a:r>
            <a:r>
              <a:rPr kumimoji="1" lang="zh-CN" altLang="en-US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 </a:t>
            </a:r>
            <a:r>
              <a:rPr kumimoji="1" lang="en-US" altLang="zh-CN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&amp;Q);</a:t>
            </a:r>
          </a:p>
          <a:p>
            <a:pPr>
              <a:lnSpc>
                <a:spcPct val="150000"/>
              </a:lnSpc>
            </a:pPr>
            <a:r>
              <a:rPr kumimoji="1" lang="en-US" altLang="zh-CN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end</a:t>
            </a:r>
            <a:r>
              <a:rPr kumimoji="1" lang="zh-CN" altLang="en-US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 </a:t>
            </a:r>
            <a:r>
              <a:rPr kumimoji="1" lang="en-US" altLang="zh-CN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QUEUE</a:t>
            </a:r>
          </a:p>
        </p:txBody>
      </p:sp>
    </p:spTree>
    <p:extLst>
      <p:ext uri="{BB962C8B-B14F-4D97-AF65-F5344CB8AC3E}">
        <p14:creationId xmlns:p14="http://schemas.microsoft.com/office/powerpoint/2010/main" val="1278085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3</a:t>
            </a:r>
            <a:r>
              <a:rPr kumimoji="1" lang="zh-CN" altLang="en-US" dirty="0"/>
              <a:t> 顺序存储的实现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grpSp>
        <p:nvGrpSpPr>
          <p:cNvPr id="25" name="组 24"/>
          <p:cNvGrpSpPr/>
          <p:nvPr/>
        </p:nvGrpSpPr>
        <p:grpSpPr>
          <a:xfrm>
            <a:off x="251520" y="1196752"/>
            <a:ext cx="8363272" cy="618807"/>
            <a:chOff x="363392" y="1196752"/>
            <a:chExt cx="8363272" cy="618807"/>
          </a:xfrm>
        </p:grpSpPr>
        <p:sp>
          <p:nvSpPr>
            <p:cNvPr id="26" name="文本框 25"/>
            <p:cNvSpPr txBox="1"/>
            <p:nvPr/>
          </p:nvSpPr>
          <p:spPr>
            <a:xfrm>
              <a:off x="363392" y="1230784"/>
              <a:ext cx="208823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3200" dirty="0">
                  <a:solidFill>
                    <a:srgbClr val="02BAF8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存储结构</a:t>
              </a:r>
            </a:p>
          </p:txBody>
        </p:sp>
        <p:cxnSp>
          <p:nvCxnSpPr>
            <p:cNvPr id="27" name="直线连接符 26"/>
            <p:cNvCxnSpPr/>
            <p:nvPr/>
          </p:nvCxnSpPr>
          <p:spPr>
            <a:xfrm>
              <a:off x="2163592" y="1196752"/>
              <a:ext cx="0" cy="618807"/>
            </a:xfrm>
            <a:prstGeom prst="line">
              <a:avLst/>
            </a:prstGeom>
            <a:ln w="57150">
              <a:solidFill>
                <a:srgbClr val="02BAF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矩形 27"/>
            <p:cNvSpPr/>
            <p:nvPr/>
          </p:nvSpPr>
          <p:spPr>
            <a:xfrm>
              <a:off x="2307608" y="1202308"/>
              <a:ext cx="6419056" cy="4876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24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队列的存储空间、最大长度以及头、尾下标</a:t>
              </a:r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2113" y="2140087"/>
            <a:ext cx="32131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308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3</a:t>
            </a:r>
            <a:r>
              <a:rPr kumimoji="1" lang="zh-CN" altLang="en-US" dirty="0"/>
              <a:t> 顺序存储的实现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grpSp>
        <p:nvGrpSpPr>
          <p:cNvPr id="29" name="组 28"/>
          <p:cNvGrpSpPr/>
          <p:nvPr/>
        </p:nvGrpSpPr>
        <p:grpSpPr>
          <a:xfrm>
            <a:off x="397433" y="1052736"/>
            <a:ext cx="8357657" cy="720080"/>
            <a:chOff x="249101" y="2780928"/>
            <a:chExt cx="8357657" cy="720080"/>
          </a:xfrm>
        </p:grpSpPr>
        <p:sp>
          <p:nvSpPr>
            <p:cNvPr id="30" name="Rounded Rectangle 2"/>
            <p:cNvSpPr/>
            <p:nvPr/>
          </p:nvSpPr>
          <p:spPr>
            <a:xfrm>
              <a:off x="249101" y="2780928"/>
              <a:ext cx="503999" cy="503999"/>
            </a:xfrm>
            <a:prstGeom prst="roundRect">
              <a:avLst/>
            </a:prstGeom>
            <a:solidFill>
              <a:srgbClr val="FFC0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914377"/>
              <a:r>
                <a:rPr lang="zh-CN" altLang="en-US" sz="2400" dirty="0">
                  <a:solidFill>
                    <a:prstClr val="white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💭</a:t>
              </a:r>
              <a:endParaRPr lang="en-US" sz="2400" dirty="0">
                <a:solidFill>
                  <a:prstClr val="white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31" name="对角圆角矩形 30"/>
            <p:cNvSpPr/>
            <p:nvPr/>
          </p:nvSpPr>
          <p:spPr>
            <a:xfrm>
              <a:off x="910549" y="2780928"/>
              <a:ext cx="7696209" cy="720080"/>
            </a:xfrm>
            <a:prstGeom prst="round2DiagRect">
              <a:avLst>
                <a:gd name="adj1" fmla="val 6823"/>
                <a:gd name="adj2" fmla="val 0"/>
              </a:avLst>
            </a:prstGeom>
            <a:solidFill>
              <a:srgbClr val="D1D7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kumimoji="1" lang="zh-CN" altLang="en-US" sz="2400" dirty="0">
                  <a:solidFill>
                    <a:srgbClr val="0070C0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可能存在空间的浪费</a:t>
              </a: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792" y="2420888"/>
            <a:ext cx="81280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815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3</a:t>
            </a:r>
            <a:r>
              <a:rPr kumimoji="1" lang="zh-CN" altLang="en-US" dirty="0"/>
              <a:t> 顺序存储的实现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grpSp>
        <p:nvGrpSpPr>
          <p:cNvPr id="29" name="组 28"/>
          <p:cNvGrpSpPr/>
          <p:nvPr/>
        </p:nvGrpSpPr>
        <p:grpSpPr>
          <a:xfrm>
            <a:off x="397433" y="1052736"/>
            <a:ext cx="8357657" cy="720080"/>
            <a:chOff x="249101" y="2780928"/>
            <a:chExt cx="8357657" cy="720080"/>
          </a:xfrm>
        </p:grpSpPr>
        <p:sp>
          <p:nvSpPr>
            <p:cNvPr id="30" name="Rounded Rectangle 2"/>
            <p:cNvSpPr/>
            <p:nvPr/>
          </p:nvSpPr>
          <p:spPr>
            <a:xfrm>
              <a:off x="249101" y="2780928"/>
              <a:ext cx="503999" cy="503999"/>
            </a:xfrm>
            <a:prstGeom prst="roundRect">
              <a:avLst/>
            </a:prstGeom>
            <a:solidFill>
              <a:srgbClr val="FFC0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914377"/>
              <a:r>
                <a:rPr lang="zh-CN" altLang="en-US" sz="2400" dirty="0">
                  <a:solidFill>
                    <a:prstClr val="white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💭</a:t>
              </a:r>
              <a:endParaRPr lang="en-US" sz="2400" dirty="0">
                <a:solidFill>
                  <a:prstClr val="white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31" name="对角圆角矩形 30"/>
            <p:cNvSpPr/>
            <p:nvPr/>
          </p:nvSpPr>
          <p:spPr>
            <a:xfrm>
              <a:off x="910549" y="2780928"/>
              <a:ext cx="7696209" cy="720080"/>
            </a:xfrm>
            <a:prstGeom prst="round2DiagRect">
              <a:avLst>
                <a:gd name="adj1" fmla="val 6823"/>
                <a:gd name="adj2" fmla="val 0"/>
              </a:avLst>
            </a:prstGeom>
            <a:solidFill>
              <a:srgbClr val="D1D7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kumimoji="1" lang="zh-CN" altLang="en-US" sz="2400" dirty="0">
                  <a:solidFill>
                    <a:srgbClr val="0070C0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一种节省空间的实现方式</a:t>
              </a:r>
              <a:r>
                <a:rPr kumimoji="1" lang="en-US" altLang="zh-CN" sz="2400" dirty="0">
                  <a:solidFill>
                    <a:srgbClr val="0070C0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——</a:t>
              </a:r>
              <a:r>
                <a:rPr kumimoji="1" lang="zh-CN" altLang="en-US" sz="2400" dirty="0">
                  <a:solidFill>
                    <a:srgbClr val="0070C0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循环队列</a:t>
              </a:r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7575" y="2154039"/>
            <a:ext cx="6350000" cy="414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534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3</a:t>
            </a:r>
            <a:r>
              <a:rPr kumimoji="1" lang="zh-CN" altLang="en-US" dirty="0"/>
              <a:t> 顺序存储的实现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grpSp>
        <p:nvGrpSpPr>
          <p:cNvPr id="29" name="组 28"/>
          <p:cNvGrpSpPr/>
          <p:nvPr/>
        </p:nvGrpSpPr>
        <p:grpSpPr>
          <a:xfrm>
            <a:off x="397433" y="1052736"/>
            <a:ext cx="8357657" cy="720080"/>
            <a:chOff x="249101" y="2780928"/>
            <a:chExt cx="8357657" cy="720080"/>
          </a:xfrm>
        </p:grpSpPr>
        <p:sp>
          <p:nvSpPr>
            <p:cNvPr id="30" name="Rounded Rectangle 2"/>
            <p:cNvSpPr/>
            <p:nvPr/>
          </p:nvSpPr>
          <p:spPr>
            <a:xfrm>
              <a:off x="249101" y="2780928"/>
              <a:ext cx="503999" cy="503999"/>
            </a:xfrm>
            <a:prstGeom prst="roundRect">
              <a:avLst/>
            </a:prstGeom>
            <a:solidFill>
              <a:srgbClr val="FFC0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914377"/>
              <a:r>
                <a:rPr lang="zh-CN" altLang="en-US" sz="2400" dirty="0">
                  <a:solidFill>
                    <a:prstClr val="white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💭</a:t>
              </a:r>
              <a:endParaRPr lang="en-US" sz="2400" dirty="0">
                <a:solidFill>
                  <a:prstClr val="white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31" name="对角圆角矩形 30"/>
            <p:cNvSpPr/>
            <p:nvPr/>
          </p:nvSpPr>
          <p:spPr>
            <a:xfrm>
              <a:off x="910549" y="2780928"/>
              <a:ext cx="7696209" cy="720080"/>
            </a:xfrm>
            <a:prstGeom prst="round2DiagRect">
              <a:avLst>
                <a:gd name="adj1" fmla="val 6823"/>
                <a:gd name="adj2" fmla="val 0"/>
              </a:avLst>
            </a:prstGeom>
            <a:solidFill>
              <a:srgbClr val="D1D7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kumimoji="1" lang="zh-CN" altLang="en-US" sz="2400" dirty="0">
                  <a:solidFill>
                    <a:srgbClr val="0070C0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队满和队空的条件</a:t>
              </a:r>
            </a:p>
          </p:txBody>
        </p:sp>
      </p:grpSp>
      <p:grpSp>
        <p:nvGrpSpPr>
          <p:cNvPr id="9" name="组 8"/>
          <p:cNvGrpSpPr/>
          <p:nvPr/>
        </p:nvGrpSpPr>
        <p:grpSpPr>
          <a:xfrm>
            <a:off x="1331640" y="2853003"/>
            <a:ext cx="3672408" cy="936037"/>
            <a:chOff x="683568" y="1662584"/>
            <a:chExt cx="3672408" cy="936037"/>
          </a:xfrm>
        </p:grpSpPr>
        <p:sp>
          <p:nvSpPr>
            <p:cNvPr id="10" name="TextBox 1"/>
            <p:cNvSpPr txBox="1"/>
            <p:nvPr/>
          </p:nvSpPr>
          <p:spPr>
            <a:xfrm>
              <a:off x="683568" y="2202038"/>
              <a:ext cx="3672408" cy="396583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pPr defTabSz="914377">
                <a:lnSpc>
                  <a:spcPct val="120000"/>
                </a:lnSpc>
              </a:pPr>
              <a:r>
                <a:rPr lang="en-US" altLang="zh-CN" dirty="0">
                  <a:solidFill>
                    <a:schemeClr val="bg1">
                      <a:lumMod val="50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(rear+1)%</a:t>
              </a:r>
              <a:r>
                <a:rPr lang="en-US" altLang="zh-CN" dirty="0" err="1">
                  <a:solidFill>
                    <a:schemeClr val="bg1">
                      <a:lumMod val="50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MaxSize</a:t>
              </a:r>
              <a:r>
                <a:rPr lang="en-US" altLang="zh-CN" dirty="0">
                  <a:solidFill>
                    <a:schemeClr val="bg1">
                      <a:lumMod val="50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==front</a:t>
              </a:r>
              <a:endParaRPr lang="zh-CN" altLang="en-US" dirty="0">
                <a:solidFill>
                  <a:schemeClr val="bg1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11" name="Rounded Rectangle 2"/>
            <p:cNvSpPr/>
            <p:nvPr/>
          </p:nvSpPr>
          <p:spPr>
            <a:xfrm>
              <a:off x="786877" y="1667892"/>
              <a:ext cx="503999" cy="503999"/>
            </a:xfrm>
            <a:prstGeom prst="roundRect">
              <a:avLst/>
            </a:prstGeom>
            <a:solidFill>
              <a:srgbClr val="0FB4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914377"/>
              <a:r>
                <a:rPr lang="zh-CN" altLang="en-US" sz="2400" dirty="0">
                  <a:solidFill>
                    <a:prstClr val="white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满</a:t>
              </a:r>
              <a:endParaRPr lang="en-US" sz="2400" dirty="0">
                <a:solidFill>
                  <a:prstClr val="white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12" name="TextBox 13"/>
            <p:cNvSpPr txBox="1"/>
            <p:nvPr/>
          </p:nvSpPr>
          <p:spPr>
            <a:xfrm>
              <a:off x="1348170" y="1662584"/>
              <a:ext cx="1415772" cy="461665"/>
            </a:xfrm>
            <a:prstGeom prst="rect">
              <a:avLst/>
            </a:prstGeom>
            <a:noFill/>
          </p:spPr>
          <p:txBody>
            <a:bodyPr wrap="none" lIns="91440" tIns="45720" rIns="91440" bIns="45720" rtlCol="0">
              <a:spAutoFit/>
            </a:bodyPr>
            <a:lstStyle/>
            <a:p>
              <a:pPr defTabSz="914377"/>
              <a:r>
                <a:rPr lang="zh-CN" altLang="en-US" sz="2400" b="1" dirty="0">
                  <a:solidFill>
                    <a:srgbClr val="44546A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队满条件</a:t>
              </a:r>
              <a:endParaRPr lang="en-US" sz="2400" b="1" dirty="0">
                <a:solidFill>
                  <a:srgbClr val="44546A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  <p:grpSp>
        <p:nvGrpSpPr>
          <p:cNvPr id="13" name="组 12"/>
          <p:cNvGrpSpPr/>
          <p:nvPr/>
        </p:nvGrpSpPr>
        <p:grpSpPr>
          <a:xfrm>
            <a:off x="4742648" y="2838095"/>
            <a:ext cx="3422204" cy="947102"/>
            <a:chOff x="5006086" y="2209731"/>
            <a:chExt cx="3422204" cy="947102"/>
          </a:xfrm>
        </p:grpSpPr>
        <p:sp>
          <p:nvSpPr>
            <p:cNvPr id="14" name="Rounded Rectangle 2"/>
            <p:cNvSpPr/>
            <p:nvPr/>
          </p:nvSpPr>
          <p:spPr>
            <a:xfrm>
              <a:off x="5111533" y="2209731"/>
              <a:ext cx="468579" cy="503999"/>
            </a:xfrm>
            <a:prstGeom prst="roundRect">
              <a:avLst/>
            </a:prstGeom>
            <a:solidFill>
              <a:srgbClr val="F719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914377"/>
              <a:r>
                <a:rPr lang="zh-CN" altLang="en-US" sz="2400" dirty="0">
                  <a:solidFill>
                    <a:prstClr val="white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空</a:t>
              </a:r>
              <a:endParaRPr lang="en-US" sz="2400" dirty="0">
                <a:solidFill>
                  <a:prstClr val="white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grpSp>
          <p:nvGrpSpPr>
            <p:cNvPr id="15" name="组 14"/>
            <p:cNvGrpSpPr/>
            <p:nvPr/>
          </p:nvGrpSpPr>
          <p:grpSpPr>
            <a:xfrm>
              <a:off x="5006086" y="2220796"/>
              <a:ext cx="3422204" cy="936037"/>
              <a:chOff x="683568" y="1662584"/>
              <a:chExt cx="3422204" cy="936037"/>
            </a:xfrm>
          </p:grpSpPr>
          <p:sp>
            <p:nvSpPr>
              <p:cNvPr id="16" name="TextBox 1"/>
              <p:cNvSpPr txBox="1"/>
              <p:nvPr/>
            </p:nvSpPr>
            <p:spPr>
              <a:xfrm>
                <a:off x="683568" y="2202038"/>
                <a:ext cx="3422204" cy="396583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>
                <a:spAutoFit/>
              </a:bodyPr>
              <a:lstStyle/>
              <a:p>
                <a:pPr defTabSz="914377">
                  <a:lnSpc>
                    <a:spcPct val="120000"/>
                  </a:lnSpc>
                </a:pPr>
                <a:r>
                  <a:rPr lang="en-US" altLang="zh-CN" dirty="0">
                    <a:solidFill>
                      <a:schemeClr val="bg1">
                        <a:lumMod val="50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front==rear</a:t>
                </a:r>
                <a:endParaRPr lang="zh-CN" altLang="en-US" dirty="0">
                  <a:solidFill>
                    <a:schemeClr val="bg1">
                      <a:lumMod val="50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  <p:sp>
            <p:nvSpPr>
              <p:cNvPr id="17" name="TextBox 13"/>
              <p:cNvSpPr txBox="1"/>
              <p:nvPr/>
            </p:nvSpPr>
            <p:spPr>
              <a:xfrm>
                <a:off x="1348170" y="1662584"/>
                <a:ext cx="1415772" cy="46166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 rtlCol="0">
                <a:spAutoFit/>
              </a:bodyPr>
              <a:lstStyle/>
              <a:p>
                <a:pPr defTabSz="914377"/>
                <a:r>
                  <a:rPr lang="zh-CN" altLang="en-US" sz="2400" b="1" dirty="0">
                    <a:solidFill>
                      <a:srgbClr val="44546A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队空条件</a:t>
                </a:r>
                <a:endParaRPr lang="en-US" sz="2400" b="1" dirty="0">
                  <a:solidFill>
                    <a:srgbClr val="44546A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p:grpSp>
      </p:grpSp>
      <p:cxnSp>
        <p:nvCxnSpPr>
          <p:cNvPr id="18" name="Straight Connector 43"/>
          <p:cNvCxnSpPr/>
          <p:nvPr/>
        </p:nvCxnSpPr>
        <p:spPr>
          <a:xfrm flipH="1">
            <a:off x="4550072" y="2693055"/>
            <a:ext cx="1" cy="1095985"/>
          </a:xfrm>
          <a:prstGeom prst="line">
            <a:avLst/>
          </a:prstGeom>
          <a:ln w="19050">
            <a:solidFill>
              <a:schemeClr val="bg2">
                <a:lumMod val="90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/>
          <p:cNvSpPr txBox="1"/>
          <p:nvPr/>
        </p:nvSpPr>
        <p:spPr>
          <a:xfrm>
            <a:off x="4201764" y="408773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或者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3226633" y="2078768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牺牲一个存储空间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2918856" y="4695790"/>
            <a:ext cx="3262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使用一个</a:t>
            </a:r>
            <a:r>
              <a:rPr kumimoji="1" lang="zh-CN" altLang="en-US" sz="2400">
                <a:latin typeface="Microsoft YaHei" charset="-122"/>
                <a:ea typeface="Microsoft YaHei" charset="-122"/>
                <a:cs typeface="Microsoft YaHei" charset="-122"/>
              </a:rPr>
              <a:t>单独标志变量</a:t>
            </a:r>
            <a:endParaRPr kumimoji="1" lang="zh-CN" altLang="en-US" sz="24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79091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5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4</a:t>
            </a:r>
            <a:r>
              <a:rPr kumimoji="1" lang="zh-CN" altLang="en-US" dirty="0"/>
              <a:t> 链接存储的实现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/>
              <a:t>2</a:t>
            </a:r>
            <a:endParaRPr kumimoji="1"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1760" y="2204864"/>
            <a:ext cx="6552406" cy="4162590"/>
          </a:xfrm>
          <a:prstGeom prst="rect">
            <a:avLst/>
          </a:prstGeom>
        </p:spPr>
      </p:pic>
      <p:grpSp>
        <p:nvGrpSpPr>
          <p:cNvPr id="15" name="组 14"/>
          <p:cNvGrpSpPr/>
          <p:nvPr/>
        </p:nvGrpSpPr>
        <p:grpSpPr>
          <a:xfrm>
            <a:off x="251520" y="1196752"/>
            <a:ext cx="8359215" cy="618807"/>
            <a:chOff x="363392" y="1196752"/>
            <a:chExt cx="8359215" cy="618807"/>
          </a:xfrm>
        </p:grpSpPr>
        <p:sp>
          <p:nvSpPr>
            <p:cNvPr id="16" name="文本框 15"/>
            <p:cNvSpPr txBox="1"/>
            <p:nvPr/>
          </p:nvSpPr>
          <p:spPr>
            <a:xfrm>
              <a:off x="363392" y="1230784"/>
              <a:ext cx="208823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3200" dirty="0">
                  <a:solidFill>
                    <a:srgbClr val="02BAF8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存储结构</a:t>
              </a:r>
            </a:p>
          </p:txBody>
        </p:sp>
        <p:cxnSp>
          <p:nvCxnSpPr>
            <p:cNvPr id="17" name="直线连接符 16"/>
            <p:cNvCxnSpPr/>
            <p:nvPr/>
          </p:nvCxnSpPr>
          <p:spPr>
            <a:xfrm>
              <a:off x="2163592" y="1196752"/>
              <a:ext cx="0" cy="618807"/>
            </a:xfrm>
            <a:prstGeom prst="line">
              <a:avLst/>
            </a:prstGeom>
            <a:ln w="57150">
              <a:solidFill>
                <a:srgbClr val="02BAF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矩形 17"/>
            <p:cNvSpPr/>
            <p:nvPr/>
          </p:nvSpPr>
          <p:spPr>
            <a:xfrm>
              <a:off x="2303551" y="1255192"/>
              <a:ext cx="6419056" cy="4876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24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队首和队尾指针，分别指向链表结点</a:t>
              </a:r>
            </a:p>
          </p:txBody>
        </p:sp>
      </p:grp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2636912"/>
            <a:ext cx="2232248" cy="1236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582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1</a:t>
            </a:r>
            <a:r>
              <a:rPr kumimoji="1" lang="zh-CN" altLang="en-US" dirty="0"/>
              <a:t> 栈的定义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graphicFrame>
        <p:nvGraphicFramePr>
          <p:cNvPr id="23" name="表格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888361"/>
              </p:ext>
            </p:extLst>
          </p:nvPr>
        </p:nvGraphicFramePr>
        <p:xfrm>
          <a:off x="1387455" y="3054552"/>
          <a:ext cx="1283374" cy="35103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833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01484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1484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148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148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6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148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148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9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0148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2" name="上下箭头 11"/>
          <p:cNvSpPr/>
          <p:nvPr/>
        </p:nvSpPr>
        <p:spPr>
          <a:xfrm>
            <a:off x="971600" y="2965386"/>
            <a:ext cx="216024" cy="3599553"/>
          </a:xfrm>
          <a:prstGeom prst="upDownArrow">
            <a:avLst/>
          </a:prstGeom>
          <a:solidFill>
            <a:srgbClr val="01BA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222176" y="304716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栈顶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241738" y="613401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栈底</a:t>
            </a:r>
          </a:p>
        </p:txBody>
      </p:sp>
      <p:sp>
        <p:nvSpPr>
          <p:cNvPr id="26" name="线形标注 1 (带边框和强调线) 25"/>
          <p:cNvSpPr/>
          <p:nvPr/>
        </p:nvSpPr>
        <p:spPr>
          <a:xfrm>
            <a:off x="154036" y="3861048"/>
            <a:ext cx="720080" cy="576064"/>
          </a:xfrm>
          <a:prstGeom prst="accentBorderCallout1">
            <a:avLst>
              <a:gd name="adj1" fmla="val 63454"/>
              <a:gd name="adj2" fmla="val 110521"/>
              <a:gd name="adj3" fmla="val 75528"/>
              <a:gd name="adj4" fmla="val 183912"/>
            </a:avLst>
          </a:prstGeom>
          <a:solidFill>
            <a:srgbClr val="8FC74D"/>
          </a:solidFill>
          <a:ln>
            <a:solidFill>
              <a:srgbClr val="8FC7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栈顶元素</a:t>
            </a:r>
          </a:p>
        </p:txBody>
      </p:sp>
      <p:graphicFrame>
        <p:nvGraphicFramePr>
          <p:cNvPr id="29" name="表格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9651019"/>
              </p:ext>
            </p:extLst>
          </p:nvPr>
        </p:nvGraphicFramePr>
        <p:xfrm>
          <a:off x="3902791" y="3059695"/>
          <a:ext cx="1283374" cy="35103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833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01484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1484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148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148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6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148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148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9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0148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30" name="图片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7578" y="4064372"/>
            <a:ext cx="1276684" cy="487143"/>
          </a:xfrm>
          <a:prstGeom prst="rect">
            <a:avLst/>
          </a:prstGeom>
        </p:spPr>
      </p:pic>
      <p:graphicFrame>
        <p:nvGraphicFramePr>
          <p:cNvPr id="31" name="表格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3777626"/>
              </p:ext>
            </p:extLst>
          </p:nvPr>
        </p:nvGraphicFramePr>
        <p:xfrm>
          <a:off x="6418073" y="3059695"/>
          <a:ext cx="1283374" cy="35103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833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01484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1484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148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148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6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148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148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9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0148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33" name="图片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1231" y="2588686"/>
            <a:ext cx="1236762" cy="465866"/>
          </a:xfrm>
          <a:prstGeom prst="rect">
            <a:avLst/>
          </a:prstGeom>
        </p:spPr>
      </p:pic>
      <p:sp>
        <p:nvSpPr>
          <p:cNvPr id="34" name="文本框 33"/>
          <p:cNvSpPr txBox="1"/>
          <p:nvPr/>
        </p:nvSpPr>
        <p:spPr>
          <a:xfrm>
            <a:off x="3826245" y="2380818"/>
            <a:ext cx="1465835" cy="400110"/>
          </a:xfrm>
          <a:prstGeom prst="wedgeRectCallout">
            <a:avLst>
              <a:gd name="adj1" fmla="val -21219"/>
              <a:gd name="adj2" fmla="val 98938"/>
            </a:avLst>
          </a:prstGeom>
          <a:solidFill>
            <a:srgbClr val="01BAF9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20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出栈或退栈</a:t>
            </a:r>
          </a:p>
        </p:txBody>
      </p:sp>
      <p:sp>
        <p:nvSpPr>
          <p:cNvPr id="36" name="文本框 35"/>
          <p:cNvSpPr txBox="1"/>
          <p:nvPr/>
        </p:nvSpPr>
        <p:spPr>
          <a:xfrm>
            <a:off x="7284811" y="2380818"/>
            <a:ext cx="1465835" cy="400110"/>
          </a:xfrm>
          <a:prstGeom prst="wedgeRectCallout">
            <a:avLst>
              <a:gd name="adj1" fmla="val -50273"/>
              <a:gd name="adj2" fmla="val 149028"/>
            </a:avLst>
          </a:prstGeom>
          <a:solidFill>
            <a:srgbClr val="01BAF9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20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进栈或入栈</a:t>
            </a:r>
          </a:p>
        </p:txBody>
      </p:sp>
      <p:sp>
        <p:nvSpPr>
          <p:cNvPr id="37" name="线形标注 1 (带边框和强调线) 36"/>
          <p:cNvSpPr/>
          <p:nvPr/>
        </p:nvSpPr>
        <p:spPr>
          <a:xfrm>
            <a:off x="2850931" y="4365104"/>
            <a:ext cx="720080" cy="576064"/>
          </a:xfrm>
          <a:prstGeom prst="accentBorderCallout1">
            <a:avLst>
              <a:gd name="adj1" fmla="val 63454"/>
              <a:gd name="adj2" fmla="val 110521"/>
              <a:gd name="adj3" fmla="val 75528"/>
              <a:gd name="adj4" fmla="val 183912"/>
            </a:avLst>
          </a:prstGeom>
          <a:solidFill>
            <a:srgbClr val="8FC74D"/>
          </a:solidFill>
          <a:ln>
            <a:solidFill>
              <a:srgbClr val="8FC7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栈顶元素</a:t>
            </a:r>
          </a:p>
        </p:txBody>
      </p:sp>
      <p:sp>
        <p:nvSpPr>
          <p:cNvPr id="38" name="线形标注 1 (带边框和强调线) 37"/>
          <p:cNvSpPr/>
          <p:nvPr/>
        </p:nvSpPr>
        <p:spPr>
          <a:xfrm>
            <a:off x="5429532" y="3933056"/>
            <a:ext cx="720080" cy="576064"/>
          </a:xfrm>
          <a:prstGeom prst="accentBorderCallout1">
            <a:avLst>
              <a:gd name="adj1" fmla="val 63454"/>
              <a:gd name="adj2" fmla="val 110521"/>
              <a:gd name="adj3" fmla="val 75528"/>
              <a:gd name="adj4" fmla="val 183912"/>
            </a:avLst>
          </a:prstGeom>
          <a:solidFill>
            <a:srgbClr val="8FC74D"/>
          </a:solidFill>
          <a:ln>
            <a:solidFill>
              <a:srgbClr val="8FC7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栈顶元素</a:t>
            </a:r>
          </a:p>
        </p:txBody>
      </p:sp>
      <p:grpSp>
        <p:nvGrpSpPr>
          <p:cNvPr id="41" name="组 40"/>
          <p:cNvGrpSpPr/>
          <p:nvPr/>
        </p:nvGrpSpPr>
        <p:grpSpPr>
          <a:xfrm>
            <a:off x="323528" y="1005938"/>
            <a:ext cx="8496944" cy="1293659"/>
            <a:chOff x="507005" y="980728"/>
            <a:chExt cx="8636995" cy="1293659"/>
          </a:xfrm>
        </p:grpSpPr>
        <p:grpSp>
          <p:nvGrpSpPr>
            <p:cNvPr id="6" name="组 5"/>
            <p:cNvGrpSpPr/>
            <p:nvPr/>
          </p:nvGrpSpPr>
          <p:grpSpPr>
            <a:xfrm>
              <a:off x="507005" y="980728"/>
              <a:ext cx="8636995" cy="1293659"/>
              <a:chOff x="507005" y="1196752"/>
              <a:chExt cx="8636995" cy="1293659"/>
            </a:xfrm>
          </p:grpSpPr>
          <p:sp>
            <p:nvSpPr>
              <p:cNvPr id="7" name="文本框 6"/>
              <p:cNvSpPr txBox="1"/>
              <p:nvPr/>
            </p:nvSpPr>
            <p:spPr>
              <a:xfrm>
                <a:off x="507005" y="1271764"/>
                <a:ext cx="1665091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CN" altLang="en-US" sz="3600" dirty="0">
                    <a:solidFill>
                      <a:srgbClr val="02BAF8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栈</a:t>
                </a:r>
                <a:endParaRPr kumimoji="1" lang="en-US" altLang="zh-CN" sz="3600" dirty="0">
                  <a:solidFill>
                    <a:srgbClr val="02BAF8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algn="ctr"/>
                <a:r>
                  <a:rPr kumimoji="1" lang="en-US" altLang="zh-CN" sz="3600" dirty="0">
                    <a:solidFill>
                      <a:srgbClr val="02BAF8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(stack)</a:t>
                </a:r>
                <a:endParaRPr kumimoji="1" lang="zh-CN" altLang="en-US" sz="3600" dirty="0">
                  <a:solidFill>
                    <a:srgbClr val="02BAF8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  <p:cxnSp>
            <p:nvCxnSpPr>
              <p:cNvPr id="8" name="直线连接符 7"/>
              <p:cNvCxnSpPr/>
              <p:nvPr/>
            </p:nvCxnSpPr>
            <p:spPr>
              <a:xfrm>
                <a:off x="2173832" y="1271764"/>
                <a:ext cx="0" cy="1218647"/>
              </a:xfrm>
              <a:prstGeom prst="line">
                <a:avLst/>
              </a:prstGeom>
              <a:ln w="57150">
                <a:solidFill>
                  <a:srgbClr val="02BAF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" name="矩形 8"/>
              <p:cNvSpPr/>
              <p:nvPr/>
            </p:nvSpPr>
            <p:spPr>
              <a:xfrm>
                <a:off x="2254975" y="1196752"/>
                <a:ext cx="6889025" cy="78156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kumimoji="1" lang="zh-CN" altLang="en-US" sz="2400" dirty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一种运算受限的线性表，仅允许在表的一端进行插入和删除运算</a:t>
                </a:r>
              </a:p>
            </p:txBody>
          </p:sp>
        </p:grpSp>
        <p:sp>
          <p:nvSpPr>
            <p:cNvPr id="40" name="矩形 39"/>
            <p:cNvSpPr/>
            <p:nvPr/>
          </p:nvSpPr>
          <p:spPr>
            <a:xfrm>
              <a:off x="2254975" y="1864273"/>
              <a:ext cx="6889025" cy="4101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zh-CN" altLang="en-US" sz="24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也称后进先出表</a:t>
              </a:r>
              <a:r>
                <a:rPr kumimoji="1" lang="en-US" altLang="zh-CN" sz="24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(Last</a:t>
              </a:r>
              <a:r>
                <a:rPr kumimoji="1" lang="zh-CN" altLang="en-US" sz="24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 </a:t>
              </a:r>
              <a:r>
                <a:rPr kumimoji="1" lang="en-US" altLang="zh-CN" sz="24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In</a:t>
              </a:r>
              <a:r>
                <a:rPr kumimoji="1" lang="zh-CN" altLang="en-US" sz="24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 </a:t>
              </a:r>
              <a:r>
                <a:rPr kumimoji="1" lang="en-US" altLang="zh-CN" sz="24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First</a:t>
              </a:r>
              <a:r>
                <a:rPr kumimoji="1" lang="zh-CN" altLang="en-US" sz="24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 </a:t>
              </a:r>
              <a:r>
                <a:rPr kumimoji="1" lang="en-US" altLang="zh-CN" sz="2400" dirty="0" err="1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Out,LIFO</a:t>
              </a:r>
              <a:r>
                <a:rPr kumimoji="1" lang="en-US" altLang="zh-CN" sz="24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)</a:t>
              </a:r>
              <a:endParaRPr kumimoji="1" lang="zh-CN" altLang="en-US" sz="240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8341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816 7.40741E-7 C 0.06164 -0.02662 0.11528 -0.05301 0.09723 -0.08588 C 0.07934 -0.11875 -0.06128 -0.17616 -0.09948 -0.19722 C -0.13784 -0.21852 -0.12361 -0.19954 -0.13211 -0.21204 " pathEditMode="relative" rAng="0" ptsTypes="AAAA">
                                      <p:cBhvr>
                                        <p:cTn id="57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78" y="-1060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-2.22222E-6 C 0.03958 0.06922 0.07969 0.13866 0.09687 0.18519 C 0.11371 0.23148 0.10052 0.26158 0.10139 0.27685 " pathEditMode="relative" rAng="0" ptsTypes="AAA">
                                      <p:cBhvr>
                                        <p:cTn id="85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60" y="1384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/>
      <p:bldP spid="27" grpId="0"/>
      <p:bldP spid="26" grpId="0" animBg="1"/>
      <p:bldP spid="34" grpId="0" animBg="1"/>
      <p:bldP spid="36" grpId="0" animBg="1"/>
      <p:bldP spid="37" grpId="0" animBg="1"/>
      <p:bldP spid="3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2</a:t>
            </a:r>
            <a:r>
              <a:rPr kumimoji="1" lang="zh-CN" altLang="en-US" dirty="0"/>
              <a:t> 栈的抽象数据类型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107504" y="1484784"/>
            <a:ext cx="8892480" cy="4968552"/>
          </a:xfrm>
          <a:prstGeom prst="rect">
            <a:avLst/>
          </a:prstGeom>
          <a:ln>
            <a:solidFill>
              <a:srgbClr val="8FC74D"/>
            </a:solidFill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kumimoji="1" lang="en-US" altLang="zh-CN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Ayuthaya" charset="-34"/>
                <a:ea typeface="Ayuthaya" charset="-34"/>
                <a:cs typeface="Ayuthaya" charset="-34"/>
              </a:rPr>
              <a:t>ADT</a:t>
            </a:r>
            <a:r>
              <a:rPr kumimoji="1" lang="zh-CN" altLang="en-US" sz="2000" dirty="0">
                <a:solidFill>
                  <a:srgbClr val="D07928"/>
                </a:solidFill>
                <a:latin typeface="Ayuthaya" charset="-34"/>
                <a:ea typeface="Ayuthaya" charset="-34"/>
                <a:cs typeface="Ayuthaya" charset="-34"/>
              </a:rPr>
              <a:t> </a:t>
            </a:r>
            <a:r>
              <a:rPr kumimoji="1" lang="en-US" altLang="zh-CN" sz="2000" dirty="0">
                <a:solidFill>
                  <a:srgbClr val="FFC766"/>
                </a:solidFill>
                <a:latin typeface="Ayuthaya" charset="-34"/>
                <a:ea typeface="Ayuthaya" charset="-34"/>
                <a:cs typeface="Ayuthaya" charset="-34"/>
              </a:rPr>
              <a:t>STACK</a:t>
            </a:r>
            <a:r>
              <a:rPr kumimoji="1" lang="zh-CN" altLang="en-US" sz="2000" dirty="0">
                <a:solidFill>
                  <a:srgbClr val="FFC766"/>
                </a:solidFill>
                <a:latin typeface="Ayuthaya" charset="-34"/>
                <a:ea typeface="Ayuthaya" charset="-34"/>
                <a:cs typeface="Ayuthaya" charset="-34"/>
              </a:rPr>
              <a:t> </a:t>
            </a:r>
            <a:r>
              <a:rPr kumimoji="1" lang="en-US" altLang="zh-CN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is</a:t>
            </a:r>
          </a:p>
          <a:p>
            <a:pPr>
              <a:lnSpc>
                <a:spcPct val="150000"/>
              </a:lnSpc>
            </a:pPr>
            <a:r>
              <a:rPr kumimoji="1" lang="zh-CN" altLang="en-US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    </a:t>
            </a:r>
            <a:r>
              <a:rPr kumimoji="1" lang="en-US" altLang="zh-CN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Data:</a:t>
            </a:r>
          </a:p>
          <a:p>
            <a:pPr>
              <a:lnSpc>
                <a:spcPct val="150000"/>
              </a:lnSpc>
            </a:pPr>
            <a:r>
              <a:rPr kumimoji="1" lang="zh-CN" altLang="en-US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        </a:t>
            </a:r>
            <a:r>
              <a:rPr kumimoji="1" lang="zh-CN" altLang="en-US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Ayuthaya" charset="-34"/>
                <a:ea typeface="Ayuthaya" charset="-34"/>
                <a:cs typeface="Ayuthaya" charset="-34"/>
              </a:rPr>
              <a:t>一个栈，对象类型可以定义为</a:t>
            </a:r>
            <a:r>
              <a:rPr kumimoji="1" lang="en-US" altLang="zh-CN" sz="20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Ayuthaya" charset="-34"/>
                <a:ea typeface="Ayuthaya" charset="-34"/>
                <a:cs typeface="Ayuthaya" charset="-34"/>
              </a:rPr>
              <a:t>StackType</a:t>
            </a:r>
            <a:endParaRPr kumimoji="1" lang="en-US" altLang="zh-CN" sz="2000" dirty="0">
              <a:solidFill>
                <a:schemeClr val="tx1"/>
              </a:solidFill>
              <a:latin typeface="Ayuthaya" charset="-34"/>
              <a:ea typeface="Ayuthaya" charset="-34"/>
              <a:cs typeface="Ayuthaya" charset="-34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    </a:t>
            </a:r>
            <a:r>
              <a:rPr kumimoji="1" lang="en-US" altLang="zh-CN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Operations:</a:t>
            </a:r>
          </a:p>
          <a:p>
            <a:pPr>
              <a:lnSpc>
                <a:spcPct val="150000"/>
              </a:lnSpc>
            </a:pPr>
            <a:r>
              <a:rPr kumimoji="1" lang="zh-CN" altLang="en-US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        </a:t>
            </a:r>
            <a:r>
              <a:rPr kumimoji="1" lang="en-US" altLang="zh-CN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Ayuthaya" charset="-34"/>
                <a:ea typeface="Ayuthaya" charset="-34"/>
                <a:cs typeface="Ayuthaya" charset="-34"/>
              </a:rPr>
              <a:t>void</a:t>
            </a:r>
            <a:r>
              <a:rPr kumimoji="1" lang="zh-CN" altLang="en-US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Ayuthaya" charset="-34"/>
                <a:ea typeface="Ayuthaya" charset="-34"/>
                <a:cs typeface="Ayuthaya" charset="-34"/>
              </a:rPr>
              <a:t> </a:t>
            </a:r>
            <a:r>
              <a:rPr kumimoji="1" lang="en-US" altLang="zh-CN" sz="2000" dirty="0" err="1">
                <a:solidFill>
                  <a:srgbClr val="FFC766"/>
                </a:solidFill>
                <a:latin typeface="Ayuthaya" charset="-34"/>
                <a:ea typeface="Ayuthaya" charset="-34"/>
                <a:cs typeface="Ayuthaya" charset="-34"/>
              </a:rPr>
              <a:t>InitStack</a:t>
            </a:r>
            <a:r>
              <a:rPr kumimoji="1" lang="zh-CN" altLang="en-US" sz="2000" dirty="0">
                <a:solidFill>
                  <a:srgbClr val="FFC766"/>
                </a:solidFill>
                <a:latin typeface="Ayuthaya" charset="-34"/>
                <a:ea typeface="Ayuthaya" charset="-34"/>
                <a:cs typeface="Ayuthaya" charset="-34"/>
              </a:rPr>
              <a:t> </a:t>
            </a:r>
            <a:r>
              <a:rPr kumimoji="1" lang="en-US" altLang="zh-CN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(</a:t>
            </a:r>
            <a:r>
              <a:rPr kumimoji="1" lang="en-US" altLang="zh-CN" sz="2000" dirty="0" err="1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StackType</a:t>
            </a:r>
            <a:r>
              <a:rPr kumimoji="1" lang="zh-CN" altLang="en-US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 </a:t>
            </a:r>
            <a:r>
              <a:rPr kumimoji="1" lang="en-US" altLang="zh-CN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&amp;S);	</a:t>
            </a:r>
          </a:p>
          <a:p>
            <a:pPr>
              <a:lnSpc>
                <a:spcPct val="150000"/>
              </a:lnSpc>
            </a:pPr>
            <a:r>
              <a:rPr kumimoji="1" lang="en-US" altLang="zh-CN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	</a:t>
            </a:r>
            <a:r>
              <a:rPr kumimoji="1" lang="zh-CN" altLang="en-US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  </a:t>
            </a:r>
            <a:r>
              <a:rPr kumimoji="1" lang="en-US" altLang="zh-CN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Ayuthaya" charset="-34"/>
                <a:ea typeface="Ayuthaya" charset="-34"/>
                <a:cs typeface="Ayuthaya" charset="-34"/>
              </a:rPr>
              <a:t>void</a:t>
            </a:r>
            <a:r>
              <a:rPr kumimoji="1" lang="zh-CN" altLang="en-US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Ayuthaya" charset="-34"/>
                <a:ea typeface="Ayuthaya" charset="-34"/>
                <a:cs typeface="Ayuthaya" charset="-34"/>
              </a:rPr>
              <a:t> </a:t>
            </a:r>
            <a:r>
              <a:rPr kumimoji="1" lang="en-US" altLang="zh-CN" sz="2000" dirty="0">
                <a:solidFill>
                  <a:srgbClr val="FFC766"/>
                </a:solidFill>
                <a:latin typeface="Ayuthaya" charset="-34"/>
                <a:ea typeface="Ayuthaya" charset="-34"/>
                <a:cs typeface="Ayuthaya" charset="-34"/>
              </a:rPr>
              <a:t>Push</a:t>
            </a:r>
            <a:r>
              <a:rPr kumimoji="1" lang="zh-CN" altLang="en-US" sz="2000" dirty="0">
                <a:solidFill>
                  <a:srgbClr val="FFC766"/>
                </a:solidFill>
                <a:latin typeface="Ayuthaya" charset="-34"/>
                <a:ea typeface="Ayuthaya" charset="-34"/>
                <a:cs typeface="Ayuthaya" charset="-34"/>
              </a:rPr>
              <a:t> </a:t>
            </a:r>
            <a:r>
              <a:rPr kumimoji="1" lang="en-US" altLang="zh-CN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(</a:t>
            </a:r>
            <a:r>
              <a:rPr kumimoji="1" lang="en-US" altLang="zh-CN" sz="2000" dirty="0" err="1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StackType</a:t>
            </a:r>
            <a:r>
              <a:rPr kumimoji="1" lang="zh-CN" altLang="en-US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 </a:t>
            </a:r>
            <a:r>
              <a:rPr kumimoji="1" lang="en-US" altLang="zh-CN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&amp;S,</a:t>
            </a:r>
            <a:r>
              <a:rPr kumimoji="1" lang="zh-CN" altLang="en-US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 </a:t>
            </a:r>
            <a:r>
              <a:rPr kumimoji="1" lang="en-US" altLang="zh-CN" sz="2000" dirty="0" err="1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ElemType</a:t>
            </a:r>
            <a:r>
              <a:rPr kumimoji="1" lang="zh-CN" altLang="en-US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 </a:t>
            </a:r>
            <a:r>
              <a:rPr kumimoji="1" lang="en-US" altLang="zh-CN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item); 	</a:t>
            </a:r>
            <a:r>
              <a:rPr kumimoji="1" lang="zh-CN" altLang="en-US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  </a:t>
            </a:r>
            <a:r>
              <a:rPr kumimoji="1" lang="en-US" altLang="zh-CN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	</a:t>
            </a:r>
            <a:r>
              <a:rPr kumimoji="1" lang="zh-CN" altLang="en-US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  </a:t>
            </a:r>
            <a:r>
              <a:rPr kumimoji="1" lang="en-US" altLang="zh-CN" sz="20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Ayuthaya" charset="-34"/>
                <a:ea typeface="Ayuthaya" charset="-34"/>
                <a:cs typeface="Ayuthaya" charset="-34"/>
              </a:rPr>
              <a:t>ElemType</a:t>
            </a:r>
            <a:r>
              <a:rPr kumimoji="1" lang="zh-CN" altLang="en-US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Ayuthaya" charset="-34"/>
                <a:ea typeface="Ayuthaya" charset="-34"/>
                <a:cs typeface="Ayuthaya" charset="-34"/>
              </a:rPr>
              <a:t> </a:t>
            </a:r>
            <a:r>
              <a:rPr kumimoji="1" lang="en-US" altLang="zh-CN" sz="2000" dirty="0">
                <a:solidFill>
                  <a:srgbClr val="FFC766"/>
                </a:solidFill>
                <a:latin typeface="Ayuthaya" charset="-34"/>
                <a:ea typeface="Ayuthaya" charset="-34"/>
                <a:cs typeface="Ayuthaya" charset="-34"/>
              </a:rPr>
              <a:t>Pop</a:t>
            </a:r>
            <a:r>
              <a:rPr kumimoji="1" lang="zh-CN" altLang="en-US" sz="2000" dirty="0">
                <a:solidFill>
                  <a:srgbClr val="FFC766"/>
                </a:solidFill>
                <a:latin typeface="Ayuthaya" charset="-34"/>
                <a:ea typeface="Ayuthaya" charset="-34"/>
                <a:cs typeface="Ayuthaya" charset="-34"/>
              </a:rPr>
              <a:t> </a:t>
            </a:r>
            <a:r>
              <a:rPr kumimoji="1" lang="en-US" altLang="zh-CN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(</a:t>
            </a:r>
            <a:r>
              <a:rPr kumimoji="1" lang="en-US" altLang="zh-CN" sz="2000" dirty="0" err="1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StackType</a:t>
            </a:r>
            <a:r>
              <a:rPr kumimoji="1" lang="zh-CN" altLang="en-US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 </a:t>
            </a:r>
            <a:r>
              <a:rPr kumimoji="1" lang="en-US" altLang="zh-CN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&amp;S);</a:t>
            </a:r>
          </a:p>
          <a:p>
            <a:pPr>
              <a:lnSpc>
                <a:spcPct val="150000"/>
              </a:lnSpc>
            </a:pPr>
            <a:r>
              <a:rPr kumimoji="1" lang="en-US" altLang="zh-CN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	</a:t>
            </a:r>
            <a:r>
              <a:rPr kumimoji="1" lang="zh-CN" altLang="en-US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  </a:t>
            </a:r>
            <a:r>
              <a:rPr kumimoji="1" lang="en-US" altLang="zh-CN" sz="20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Ayuthaya" charset="-34"/>
                <a:ea typeface="Ayuthaya" charset="-34"/>
                <a:cs typeface="Ayuthaya" charset="-34"/>
              </a:rPr>
              <a:t>ElemType</a:t>
            </a:r>
            <a:r>
              <a:rPr kumimoji="1" lang="zh-CN" altLang="en-US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Ayuthaya" charset="-34"/>
                <a:ea typeface="Ayuthaya" charset="-34"/>
                <a:cs typeface="Ayuthaya" charset="-34"/>
              </a:rPr>
              <a:t> </a:t>
            </a:r>
            <a:r>
              <a:rPr kumimoji="1" lang="en-US" altLang="zh-CN" sz="2000" dirty="0">
                <a:solidFill>
                  <a:srgbClr val="FFC766"/>
                </a:solidFill>
                <a:latin typeface="Ayuthaya" charset="-34"/>
                <a:ea typeface="Ayuthaya" charset="-34"/>
                <a:cs typeface="Ayuthaya" charset="-34"/>
              </a:rPr>
              <a:t>Peek</a:t>
            </a:r>
            <a:r>
              <a:rPr kumimoji="1" lang="zh-CN" altLang="en-US" sz="2000" dirty="0">
                <a:solidFill>
                  <a:srgbClr val="FFC766"/>
                </a:solidFill>
                <a:latin typeface="Ayuthaya" charset="-34"/>
                <a:ea typeface="Ayuthaya" charset="-34"/>
                <a:cs typeface="Ayuthaya" charset="-34"/>
              </a:rPr>
              <a:t> </a:t>
            </a:r>
            <a:r>
              <a:rPr kumimoji="1" lang="en-US" altLang="zh-CN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(</a:t>
            </a:r>
            <a:r>
              <a:rPr kumimoji="1" lang="en-US" altLang="zh-CN" sz="2000" dirty="0" err="1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StackType</a:t>
            </a:r>
            <a:r>
              <a:rPr kumimoji="1" lang="zh-CN" altLang="en-US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 </a:t>
            </a:r>
            <a:r>
              <a:rPr kumimoji="1" lang="en-US" altLang="zh-CN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&amp;S);</a:t>
            </a:r>
          </a:p>
          <a:p>
            <a:pPr>
              <a:lnSpc>
                <a:spcPct val="150000"/>
              </a:lnSpc>
            </a:pPr>
            <a:r>
              <a:rPr kumimoji="1" lang="en-US" altLang="zh-CN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	</a:t>
            </a:r>
            <a:r>
              <a:rPr kumimoji="1" lang="zh-CN" altLang="en-US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  </a:t>
            </a:r>
            <a:r>
              <a:rPr kumimoji="1" lang="en-US" altLang="zh-CN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Ayuthaya" charset="-34"/>
                <a:ea typeface="Ayuthaya" charset="-34"/>
                <a:cs typeface="Ayuthaya" charset="-34"/>
              </a:rPr>
              <a:t>bool</a:t>
            </a:r>
            <a:r>
              <a:rPr kumimoji="1" lang="zh-CN" altLang="en-US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Ayuthaya" charset="-34"/>
                <a:ea typeface="Ayuthaya" charset="-34"/>
                <a:cs typeface="Ayuthaya" charset="-34"/>
              </a:rPr>
              <a:t> </a:t>
            </a:r>
            <a:r>
              <a:rPr kumimoji="1" lang="en-US" altLang="zh-CN" sz="2000" dirty="0" err="1">
                <a:solidFill>
                  <a:srgbClr val="FFC766"/>
                </a:solidFill>
                <a:latin typeface="Ayuthaya" charset="-34"/>
                <a:ea typeface="Ayuthaya" charset="-34"/>
                <a:cs typeface="Ayuthaya" charset="-34"/>
              </a:rPr>
              <a:t>EmptyStack</a:t>
            </a:r>
            <a:r>
              <a:rPr kumimoji="1" lang="zh-CN" altLang="en-US" sz="2000" dirty="0">
                <a:solidFill>
                  <a:srgbClr val="FFC766"/>
                </a:solidFill>
                <a:latin typeface="Ayuthaya" charset="-34"/>
                <a:ea typeface="Ayuthaya" charset="-34"/>
                <a:cs typeface="Ayuthaya" charset="-34"/>
              </a:rPr>
              <a:t> </a:t>
            </a:r>
            <a:r>
              <a:rPr kumimoji="1" lang="en-US" altLang="zh-CN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(</a:t>
            </a:r>
            <a:r>
              <a:rPr kumimoji="1" lang="en-US" altLang="zh-CN" sz="2000" dirty="0" err="1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StackType</a:t>
            </a:r>
            <a:r>
              <a:rPr kumimoji="1" lang="zh-CN" altLang="en-US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 </a:t>
            </a:r>
            <a:r>
              <a:rPr kumimoji="1" lang="en-US" altLang="zh-CN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&amp;S);</a:t>
            </a:r>
          </a:p>
          <a:p>
            <a:pPr>
              <a:lnSpc>
                <a:spcPct val="150000"/>
              </a:lnSpc>
            </a:pPr>
            <a:r>
              <a:rPr kumimoji="1" lang="en-US" altLang="zh-CN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	</a:t>
            </a:r>
            <a:r>
              <a:rPr kumimoji="1" lang="zh-CN" altLang="en-US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  </a:t>
            </a:r>
            <a:r>
              <a:rPr kumimoji="1" lang="en-US" altLang="zh-CN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Ayuthaya" charset="-34"/>
                <a:ea typeface="Ayuthaya" charset="-34"/>
                <a:cs typeface="Ayuthaya" charset="-34"/>
              </a:rPr>
              <a:t>void</a:t>
            </a:r>
            <a:r>
              <a:rPr kumimoji="1" lang="zh-CN" altLang="en-US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Ayuthaya" charset="-34"/>
                <a:ea typeface="Ayuthaya" charset="-34"/>
                <a:cs typeface="Ayuthaya" charset="-34"/>
              </a:rPr>
              <a:t> </a:t>
            </a:r>
            <a:r>
              <a:rPr kumimoji="1" lang="en-US" altLang="zh-CN" sz="2000" dirty="0" err="1">
                <a:solidFill>
                  <a:srgbClr val="FFC766"/>
                </a:solidFill>
                <a:latin typeface="Ayuthaya" charset="-34"/>
                <a:ea typeface="Ayuthaya" charset="-34"/>
                <a:cs typeface="Ayuthaya" charset="-34"/>
              </a:rPr>
              <a:t>ClearStack</a:t>
            </a:r>
            <a:r>
              <a:rPr kumimoji="1" lang="zh-CN" altLang="en-US" sz="2000" dirty="0">
                <a:solidFill>
                  <a:srgbClr val="FFC766"/>
                </a:solidFill>
                <a:latin typeface="Ayuthaya" charset="-34"/>
                <a:ea typeface="Ayuthaya" charset="-34"/>
                <a:cs typeface="Ayuthaya" charset="-34"/>
              </a:rPr>
              <a:t> </a:t>
            </a:r>
            <a:r>
              <a:rPr kumimoji="1" lang="en-US" altLang="zh-CN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(</a:t>
            </a:r>
            <a:r>
              <a:rPr kumimoji="1" lang="en-US" altLang="zh-CN" sz="2000" dirty="0" err="1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StackType</a:t>
            </a:r>
            <a:r>
              <a:rPr kumimoji="1" lang="zh-CN" altLang="en-US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 </a:t>
            </a:r>
            <a:r>
              <a:rPr kumimoji="1" lang="en-US" altLang="zh-CN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&amp;S);</a:t>
            </a:r>
          </a:p>
          <a:p>
            <a:pPr>
              <a:lnSpc>
                <a:spcPct val="150000"/>
              </a:lnSpc>
            </a:pPr>
            <a:r>
              <a:rPr kumimoji="1" lang="en-US" altLang="zh-CN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end</a:t>
            </a:r>
            <a:r>
              <a:rPr kumimoji="1" lang="zh-CN" altLang="en-US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 </a:t>
            </a:r>
            <a:r>
              <a:rPr kumimoji="1" lang="en-US" altLang="zh-CN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STACK</a:t>
            </a:r>
          </a:p>
        </p:txBody>
      </p:sp>
    </p:spTree>
    <p:extLst>
      <p:ext uri="{BB962C8B-B14F-4D97-AF65-F5344CB8AC3E}">
        <p14:creationId xmlns:p14="http://schemas.microsoft.com/office/powerpoint/2010/main" val="1114740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3</a:t>
            </a:r>
            <a:r>
              <a:rPr kumimoji="1" lang="zh-CN" altLang="en-US" dirty="0"/>
              <a:t> 栈的顺序存储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7513" y="2408076"/>
            <a:ext cx="5702300" cy="2146300"/>
          </a:xfrm>
          <a:prstGeom prst="rect">
            <a:avLst/>
          </a:prstGeom>
        </p:spPr>
      </p:pic>
      <p:grpSp>
        <p:nvGrpSpPr>
          <p:cNvPr id="33" name="组 32"/>
          <p:cNvGrpSpPr/>
          <p:nvPr/>
        </p:nvGrpSpPr>
        <p:grpSpPr>
          <a:xfrm>
            <a:off x="2082399" y="4858555"/>
            <a:ext cx="3672408" cy="936037"/>
            <a:chOff x="683568" y="1662584"/>
            <a:chExt cx="3672408" cy="936037"/>
          </a:xfrm>
        </p:grpSpPr>
        <p:sp>
          <p:nvSpPr>
            <p:cNvPr id="34" name="TextBox 1"/>
            <p:cNvSpPr txBox="1"/>
            <p:nvPr/>
          </p:nvSpPr>
          <p:spPr>
            <a:xfrm>
              <a:off x="683568" y="2202038"/>
              <a:ext cx="3672408" cy="396583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pPr defTabSz="914377">
                <a:lnSpc>
                  <a:spcPct val="120000"/>
                </a:lnSpc>
              </a:pPr>
              <a:r>
                <a:rPr lang="en-US" altLang="zh-CN" dirty="0">
                  <a:solidFill>
                    <a:schemeClr val="bg1">
                      <a:lumMod val="50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top=MaxSize-1</a:t>
              </a:r>
              <a:endParaRPr lang="zh-CN" altLang="en-US" dirty="0">
                <a:solidFill>
                  <a:schemeClr val="bg1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36" name="Rounded Rectangle 2"/>
            <p:cNvSpPr/>
            <p:nvPr/>
          </p:nvSpPr>
          <p:spPr>
            <a:xfrm>
              <a:off x="786877" y="1667892"/>
              <a:ext cx="503999" cy="503999"/>
            </a:xfrm>
            <a:prstGeom prst="roundRect">
              <a:avLst/>
            </a:prstGeom>
            <a:solidFill>
              <a:srgbClr val="0FB4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914377"/>
              <a:r>
                <a:rPr lang="zh-CN" altLang="en-US" sz="2400" dirty="0">
                  <a:solidFill>
                    <a:prstClr val="white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满</a:t>
              </a:r>
              <a:endParaRPr lang="en-US" sz="2400" dirty="0">
                <a:solidFill>
                  <a:prstClr val="white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40" name="TextBox 13"/>
            <p:cNvSpPr txBox="1"/>
            <p:nvPr/>
          </p:nvSpPr>
          <p:spPr>
            <a:xfrm>
              <a:off x="1348170" y="1662584"/>
              <a:ext cx="1415772" cy="461665"/>
            </a:xfrm>
            <a:prstGeom prst="rect">
              <a:avLst/>
            </a:prstGeom>
            <a:noFill/>
          </p:spPr>
          <p:txBody>
            <a:bodyPr wrap="none" lIns="91440" tIns="45720" rIns="91440" bIns="45720" rtlCol="0">
              <a:spAutoFit/>
            </a:bodyPr>
            <a:lstStyle/>
            <a:p>
              <a:pPr defTabSz="914377"/>
              <a:r>
                <a:rPr lang="zh-CN" altLang="en-US" sz="2400" b="1" dirty="0">
                  <a:solidFill>
                    <a:srgbClr val="44546A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栈满条件</a:t>
              </a:r>
              <a:endParaRPr lang="en-US" sz="2400" b="1" dirty="0">
                <a:solidFill>
                  <a:srgbClr val="44546A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  <p:grpSp>
        <p:nvGrpSpPr>
          <p:cNvPr id="45" name="组 44"/>
          <p:cNvGrpSpPr/>
          <p:nvPr/>
        </p:nvGrpSpPr>
        <p:grpSpPr>
          <a:xfrm>
            <a:off x="4892749" y="4854728"/>
            <a:ext cx="3422204" cy="947102"/>
            <a:chOff x="5006086" y="2209731"/>
            <a:chExt cx="3422204" cy="947102"/>
          </a:xfrm>
        </p:grpSpPr>
        <p:sp>
          <p:nvSpPr>
            <p:cNvPr id="46" name="Rounded Rectangle 2"/>
            <p:cNvSpPr/>
            <p:nvPr/>
          </p:nvSpPr>
          <p:spPr>
            <a:xfrm>
              <a:off x="5111533" y="2209731"/>
              <a:ext cx="468579" cy="503999"/>
            </a:xfrm>
            <a:prstGeom prst="roundRect">
              <a:avLst/>
            </a:prstGeom>
            <a:solidFill>
              <a:srgbClr val="F719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914377"/>
              <a:r>
                <a:rPr lang="zh-CN" altLang="en-US" sz="2400" dirty="0">
                  <a:solidFill>
                    <a:prstClr val="white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空</a:t>
              </a:r>
              <a:endParaRPr lang="en-US" sz="2400" dirty="0">
                <a:solidFill>
                  <a:prstClr val="white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grpSp>
          <p:nvGrpSpPr>
            <p:cNvPr id="47" name="组 46"/>
            <p:cNvGrpSpPr/>
            <p:nvPr/>
          </p:nvGrpSpPr>
          <p:grpSpPr>
            <a:xfrm>
              <a:off x="5006086" y="2220796"/>
              <a:ext cx="3422204" cy="936037"/>
              <a:chOff x="683568" y="1662584"/>
              <a:chExt cx="3422204" cy="936037"/>
            </a:xfrm>
          </p:grpSpPr>
          <p:sp>
            <p:nvSpPr>
              <p:cNvPr id="48" name="TextBox 1"/>
              <p:cNvSpPr txBox="1"/>
              <p:nvPr/>
            </p:nvSpPr>
            <p:spPr>
              <a:xfrm>
                <a:off x="683568" y="2202038"/>
                <a:ext cx="3422204" cy="396583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>
                <a:spAutoFit/>
              </a:bodyPr>
              <a:lstStyle/>
              <a:p>
                <a:pPr defTabSz="914377">
                  <a:lnSpc>
                    <a:spcPct val="120000"/>
                  </a:lnSpc>
                </a:pPr>
                <a:r>
                  <a:rPr lang="en-US" altLang="zh-CN" dirty="0">
                    <a:solidFill>
                      <a:schemeClr val="bg1">
                        <a:lumMod val="50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top=-1</a:t>
                </a:r>
                <a:endParaRPr lang="zh-CN" altLang="en-US" dirty="0">
                  <a:solidFill>
                    <a:schemeClr val="bg1">
                      <a:lumMod val="50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  <p:sp>
            <p:nvSpPr>
              <p:cNvPr id="49" name="TextBox 13"/>
              <p:cNvSpPr txBox="1"/>
              <p:nvPr/>
            </p:nvSpPr>
            <p:spPr>
              <a:xfrm>
                <a:off x="1348170" y="1662584"/>
                <a:ext cx="1415772" cy="46166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 rtlCol="0">
                <a:spAutoFit/>
              </a:bodyPr>
              <a:lstStyle/>
              <a:p>
                <a:pPr defTabSz="914377"/>
                <a:r>
                  <a:rPr lang="zh-CN" altLang="en-US" sz="2400" b="1" dirty="0">
                    <a:solidFill>
                      <a:srgbClr val="44546A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栈空条件</a:t>
                </a:r>
                <a:endParaRPr lang="en-US" sz="2400" b="1" dirty="0">
                  <a:solidFill>
                    <a:srgbClr val="44546A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p:grpSp>
      </p:grpSp>
      <p:cxnSp>
        <p:nvCxnSpPr>
          <p:cNvPr id="50" name="Straight Connector 43"/>
          <p:cNvCxnSpPr/>
          <p:nvPr/>
        </p:nvCxnSpPr>
        <p:spPr>
          <a:xfrm flipH="1">
            <a:off x="4458663" y="4705845"/>
            <a:ext cx="1" cy="1095985"/>
          </a:xfrm>
          <a:prstGeom prst="line">
            <a:avLst/>
          </a:prstGeom>
          <a:ln w="19050">
            <a:solidFill>
              <a:schemeClr val="bg2">
                <a:lumMod val="90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组 56"/>
          <p:cNvGrpSpPr/>
          <p:nvPr/>
        </p:nvGrpSpPr>
        <p:grpSpPr>
          <a:xfrm>
            <a:off x="251520" y="1196752"/>
            <a:ext cx="7776864" cy="618807"/>
            <a:chOff x="363392" y="1196752"/>
            <a:chExt cx="7776864" cy="618807"/>
          </a:xfrm>
        </p:grpSpPr>
        <p:sp>
          <p:nvSpPr>
            <p:cNvPr id="59" name="文本框 58"/>
            <p:cNvSpPr txBox="1"/>
            <p:nvPr/>
          </p:nvSpPr>
          <p:spPr>
            <a:xfrm>
              <a:off x="363392" y="1230784"/>
              <a:ext cx="208823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3200" dirty="0">
                  <a:solidFill>
                    <a:srgbClr val="02BAF8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存储结构</a:t>
              </a:r>
            </a:p>
          </p:txBody>
        </p:sp>
        <p:cxnSp>
          <p:nvCxnSpPr>
            <p:cNvPr id="60" name="直线连接符 59"/>
            <p:cNvCxnSpPr/>
            <p:nvPr/>
          </p:nvCxnSpPr>
          <p:spPr>
            <a:xfrm>
              <a:off x="2163592" y="1196752"/>
              <a:ext cx="0" cy="618807"/>
            </a:xfrm>
            <a:prstGeom prst="line">
              <a:avLst/>
            </a:prstGeom>
            <a:ln w="57150">
              <a:solidFill>
                <a:srgbClr val="02BAF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矩形 60"/>
            <p:cNvSpPr/>
            <p:nvPr/>
          </p:nvSpPr>
          <p:spPr>
            <a:xfrm>
              <a:off x="2307608" y="1202308"/>
              <a:ext cx="5832648" cy="4876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24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栈的存储空间、最大长度以及栈顶下标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79804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3</a:t>
            </a:r>
            <a:r>
              <a:rPr kumimoji="1" lang="zh-CN" altLang="en-US" dirty="0"/>
              <a:t> 栈的顺序存储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4145074"/>
              </p:ext>
            </p:extLst>
          </p:nvPr>
        </p:nvGraphicFramePr>
        <p:xfrm>
          <a:off x="-36512" y="980728"/>
          <a:ext cx="2196244" cy="25074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881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01484">
                <a:tc>
                  <a:txBody>
                    <a:bodyPr/>
                    <a:lstStyle/>
                    <a:p>
                      <a:pPr algn="r"/>
                      <a:r>
                        <a:rPr lang="en-US" altLang="zh-CN" dirty="0"/>
                        <a:t>MaxSize-1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1484"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……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1484">
                <a:tc>
                  <a:txBody>
                    <a:bodyPr/>
                    <a:lstStyle/>
                    <a:p>
                      <a:pPr algn="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1484"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1484"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a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top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7" name="文本框 6"/>
          <p:cNvSpPr txBox="1"/>
          <p:nvPr/>
        </p:nvSpPr>
        <p:spPr>
          <a:xfrm>
            <a:off x="1061610" y="3501568"/>
            <a:ext cx="735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top=0</a:t>
            </a:r>
            <a:endParaRPr kumimoji="1" lang="zh-CN" altLang="en-US" dirty="0"/>
          </a:p>
        </p:txBody>
      </p:sp>
      <p:graphicFrame>
        <p:nvGraphicFramePr>
          <p:cNvPr id="16" name="表格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813581"/>
              </p:ext>
            </p:extLst>
          </p:nvPr>
        </p:nvGraphicFramePr>
        <p:xfrm>
          <a:off x="3275856" y="980728"/>
          <a:ext cx="2196244" cy="25074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881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01484">
                <a:tc>
                  <a:txBody>
                    <a:bodyPr/>
                    <a:lstStyle/>
                    <a:p>
                      <a:pPr algn="r"/>
                      <a:r>
                        <a:rPr lang="en-US" altLang="zh-CN" dirty="0"/>
                        <a:t>MaxSize-1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1484"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……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1484">
                <a:tc>
                  <a:txBody>
                    <a:bodyPr/>
                    <a:lstStyle/>
                    <a:p>
                      <a:pPr algn="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1484"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b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top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1484"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a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8" name="文本框 17"/>
          <p:cNvSpPr txBox="1"/>
          <p:nvPr/>
        </p:nvSpPr>
        <p:spPr>
          <a:xfrm>
            <a:off x="4373978" y="3501568"/>
            <a:ext cx="735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top=1</a:t>
            </a:r>
            <a:endParaRPr kumimoji="1" lang="zh-CN" altLang="en-US" dirty="0"/>
          </a:p>
        </p:txBody>
      </p:sp>
      <p:sp>
        <p:nvSpPr>
          <p:cNvPr id="9" name="右箭头 8"/>
          <p:cNvSpPr/>
          <p:nvPr/>
        </p:nvSpPr>
        <p:spPr>
          <a:xfrm>
            <a:off x="2159732" y="2018414"/>
            <a:ext cx="1224136" cy="432048"/>
          </a:xfrm>
          <a:prstGeom prst="rightArrow">
            <a:avLst/>
          </a:prstGeom>
          <a:solidFill>
            <a:srgbClr val="01BA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2286860" y="1770559"/>
            <a:ext cx="793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插入</a:t>
            </a:r>
            <a:r>
              <a:rPr kumimoji="1"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b</a:t>
            </a:r>
            <a:endParaRPr kumimoji="1"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graphicFrame>
        <p:nvGraphicFramePr>
          <p:cNvPr id="20" name="表格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138686"/>
              </p:ext>
            </p:extLst>
          </p:nvPr>
        </p:nvGraphicFramePr>
        <p:xfrm>
          <a:off x="6783413" y="951037"/>
          <a:ext cx="2196244" cy="25074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881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01484">
                <a:tc>
                  <a:txBody>
                    <a:bodyPr/>
                    <a:lstStyle/>
                    <a:p>
                      <a:pPr algn="r"/>
                      <a:r>
                        <a:rPr lang="en-US" altLang="zh-CN" dirty="0"/>
                        <a:t>MaxSize-1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1484"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……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1484">
                <a:tc>
                  <a:txBody>
                    <a:bodyPr/>
                    <a:lstStyle/>
                    <a:p>
                      <a:pPr algn="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c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/>
                        <a:t>top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1484"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b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1484"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a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1" name="文本框 20"/>
          <p:cNvSpPr txBox="1"/>
          <p:nvPr/>
        </p:nvSpPr>
        <p:spPr>
          <a:xfrm>
            <a:off x="7881535" y="3471877"/>
            <a:ext cx="735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top=2</a:t>
            </a:r>
            <a:endParaRPr kumimoji="1" lang="zh-CN" altLang="en-US" dirty="0"/>
          </a:p>
        </p:txBody>
      </p:sp>
      <p:sp>
        <p:nvSpPr>
          <p:cNvPr id="22" name="右箭头 21"/>
          <p:cNvSpPr/>
          <p:nvPr/>
        </p:nvSpPr>
        <p:spPr>
          <a:xfrm>
            <a:off x="5667289" y="1988723"/>
            <a:ext cx="1224136" cy="432048"/>
          </a:xfrm>
          <a:prstGeom prst="rightArrow">
            <a:avLst/>
          </a:prstGeom>
          <a:solidFill>
            <a:srgbClr val="01BA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5794417" y="1740868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插入</a:t>
            </a:r>
            <a:r>
              <a:rPr kumimoji="1"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c</a:t>
            </a:r>
            <a:endParaRPr kumimoji="1"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graphicFrame>
        <p:nvGraphicFramePr>
          <p:cNvPr id="25" name="表格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6213331"/>
              </p:ext>
            </p:extLst>
          </p:nvPr>
        </p:nvGraphicFramePr>
        <p:xfrm>
          <a:off x="6785895" y="3986667"/>
          <a:ext cx="2196244" cy="25074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881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01484">
                <a:tc>
                  <a:txBody>
                    <a:bodyPr/>
                    <a:lstStyle/>
                    <a:p>
                      <a:pPr algn="r"/>
                      <a:r>
                        <a:rPr lang="en-US" altLang="zh-CN" dirty="0"/>
                        <a:t>MaxSize-1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1484"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……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1484">
                <a:tc>
                  <a:txBody>
                    <a:bodyPr/>
                    <a:lstStyle/>
                    <a:p>
                      <a:pPr algn="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1484"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b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top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1484"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a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6" name="文本框 25"/>
          <p:cNvSpPr txBox="1"/>
          <p:nvPr/>
        </p:nvSpPr>
        <p:spPr>
          <a:xfrm>
            <a:off x="7884017" y="6507507"/>
            <a:ext cx="735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top=1</a:t>
            </a:r>
            <a:endParaRPr kumimoji="1" lang="zh-CN" altLang="en-US" dirty="0"/>
          </a:p>
        </p:txBody>
      </p:sp>
      <p:sp>
        <p:nvSpPr>
          <p:cNvPr id="27" name="右箭头 26"/>
          <p:cNvSpPr/>
          <p:nvPr/>
        </p:nvSpPr>
        <p:spPr>
          <a:xfrm rot="5400000">
            <a:off x="6982780" y="3356003"/>
            <a:ext cx="718098" cy="432048"/>
          </a:xfrm>
          <a:prstGeom prst="rightArrow">
            <a:avLst/>
          </a:prstGeom>
          <a:solidFill>
            <a:srgbClr val="01BA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8" name="文本框 27"/>
          <p:cNvSpPr txBox="1"/>
          <p:nvPr/>
        </p:nvSpPr>
        <p:spPr>
          <a:xfrm>
            <a:off x="6402539" y="3353230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删除</a:t>
            </a:r>
            <a:r>
              <a:rPr kumimoji="1"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c</a:t>
            </a:r>
            <a:endParaRPr kumimoji="1"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graphicFrame>
        <p:nvGraphicFramePr>
          <p:cNvPr id="29" name="表格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523436"/>
              </p:ext>
            </p:extLst>
          </p:nvPr>
        </p:nvGraphicFramePr>
        <p:xfrm>
          <a:off x="3275856" y="3933056"/>
          <a:ext cx="2196244" cy="25074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881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01484">
                <a:tc>
                  <a:txBody>
                    <a:bodyPr/>
                    <a:lstStyle/>
                    <a:p>
                      <a:pPr algn="r"/>
                      <a:r>
                        <a:rPr lang="en-US" altLang="zh-CN" dirty="0"/>
                        <a:t>MaxSize-1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1484"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……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1484">
                <a:tc>
                  <a:txBody>
                    <a:bodyPr/>
                    <a:lstStyle/>
                    <a:p>
                      <a:pPr algn="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1484"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1484"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a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top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0" name="文本框 29"/>
          <p:cNvSpPr txBox="1"/>
          <p:nvPr/>
        </p:nvSpPr>
        <p:spPr>
          <a:xfrm>
            <a:off x="4373978" y="6453896"/>
            <a:ext cx="735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top=0</a:t>
            </a:r>
            <a:endParaRPr kumimoji="1" lang="zh-CN" altLang="en-US" dirty="0"/>
          </a:p>
        </p:txBody>
      </p:sp>
      <p:graphicFrame>
        <p:nvGraphicFramePr>
          <p:cNvPr id="31" name="表格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7856886"/>
              </p:ext>
            </p:extLst>
          </p:nvPr>
        </p:nvGraphicFramePr>
        <p:xfrm>
          <a:off x="-36512" y="3957705"/>
          <a:ext cx="2196244" cy="25074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881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01484">
                <a:tc>
                  <a:txBody>
                    <a:bodyPr/>
                    <a:lstStyle/>
                    <a:p>
                      <a:pPr algn="r"/>
                      <a:r>
                        <a:rPr lang="en-US" altLang="zh-CN" dirty="0"/>
                        <a:t>MaxSize-1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1484"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……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1484">
                <a:tc>
                  <a:txBody>
                    <a:bodyPr/>
                    <a:lstStyle/>
                    <a:p>
                      <a:pPr algn="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1484"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1484"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2" name="文本框 31"/>
          <p:cNvSpPr txBox="1"/>
          <p:nvPr/>
        </p:nvSpPr>
        <p:spPr>
          <a:xfrm>
            <a:off x="1061610" y="6478545"/>
            <a:ext cx="806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top=-1</a:t>
            </a:r>
            <a:endParaRPr kumimoji="1" lang="zh-CN" altLang="en-US" dirty="0"/>
          </a:p>
        </p:txBody>
      </p:sp>
      <p:sp>
        <p:nvSpPr>
          <p:cNvPr id="35" name="右箭头 34"/>
          <p:cNvSpPr/>
          <p:nvPr/>
        </p:nvSpPr>
        <p:spPr>
          <a:xfrm rot="10800000">
            <a:off x="5580112" y="4865556"/>
            <a:ext cx="1311312" cy="432048"/>
          </a:xfrm>
          <a:prstGeom prst="rightArrow">
            <a:avLst/>
          </a:prstGeom>
          <a:solidFill>
            <a:srgbClr val="01BA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7" name="文本框 36"/>
          <p:cNvSpPr txBox="1"/>
          <p:nvPr/>
        </p:nvSpPr>
        <p:spPr>
          <a:xfrm>
            <a:off x="5938433" y="4550111"/>
            <a:ext cx="793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删除</a:t>
            </a:r>
            <a:r>
              <a:rPr kumimoji="1"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b</a:t>
            </a:r>
            <a:endParaRPr kumimoji="1"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38" name="右箭头 37"/>
          <p:cNvSpPr/>
          <p:nvPr/>
        </p:nvSpPr>
        <p:spPr>
          <a:xfrm rot="10800000">
            <a:off x="2072556" y="4865557"/>
            <a:ext cx="1311312" cy="432048"/>
          </a:xfrm>
          <a:prstGeom prst="rightArrow">
            <a:avLst/>
          </a:prstGeom>
          <a:solidFill>
            <a:srgbClr val="01BA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9" name="文本框 38"/>
          <p:cNvSpPr txBox="1"/>
          <p:nvPr/>
        </p:nvSpPr>
        <p:spPr>
          <a:xfrm>
            <a:off x="2430877" y="4550112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删除</a:t>
            </a:r>
            <a:r>
              <a:rPr kumimoji="1"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a</a:t>
            </a:r>
            <a:endParaRPr kumimoji="1"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73825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8" grpId="0"/>
      <p:bldP spid="9" grpId="0" animBg="1"/>
      <p:bldP spid="19" grpId="0"/>
      <p:bldP spid="21" grpId="0"/>
      <p:bldP spid="22" grpId="0" animBg="1"/>
      <p:bldP spid="23" grpId="0"/>
      <p:bldP spid="26" grpId="0"/>
      <p:bldP spid="27" grpId="0" animBg="1"/>
      <p:bldP spid="28" grpId="0"/>
      <p:bldP spid="30" grpId="0"/>
      <p:bldP spid="32" grpId="0"/>
      <p:bldP spid="35" grpId="0" animBg="1"/>
      <p:bldP spid="37" grpId="0"/>
      <p:bldP spid="38" grpId="0" animBg="1"/>
      <p:bldP spid="3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3</a:t>
            </a:r>
            <a:r>
              <a:rPr kumimoji="1" lang="zh-CN" altLang="en-US" dirty="0"/>
              <a:t> 栈的顺序存储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grpSp>
        <p:nvGrpSpPr>
          <p:cNvPr id="12" name="组 11"/>
          <p:cNvGrpSpPr/>
          <p:nvPr/>
        </p:nvGrpSpPr>
        <p:grpSpPr>
          <a:xfrm>
            <a:off x="179512" y="964527"/>
            <a:ext cx="8928992" cy="948349"/>
            <a:chOff x="179512" y="964527"/>
            <a:chExt cx="8928992" cy="948349"/>
          </a:xfrm>
        </p:grpSpPr>
        <p:sp>
          <p:nvSpPr>
            <p:cNvPr id="37" name="Rounded Rectangle 6"/>
            <p:cNvSpPr/>
            <p:nvPr/>
          </p:nvSpPr>
          <p:spPr>
            <a:xfrm>
              <a:off x="179512" y="1052736"/>
              <a:ext cx="573588" cy="573588"/>
            </a:xfrm>
            <a:prstGeom prst="roundRect">
              <a:avLst/>
            </a:prstGeom>
            <a:solidFill>
              <a:srgbClr val="02BA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914377"/>
              <a:r>
                <a:rPr lang="en-US" altLang="zh-CN" sz="2400" dirty="0">
                  <a:solidFill>
                    <a:prstClr val="white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1</a:t>
              </a:r>
              <a:endParaRPr lang="en-US" sz="2400" dirty="0">
                <a:solidFill>
                  <a:prstClr val="white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1043608" y="964527"/>
              <a:ext cx="8064896" cy="4979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400" b="1" dirty="0">
                  <a:latin typeface="Microsoft YaHei" charset="-122"/>
                  <a:ea typeface="Microsoft YaHei" charset="-122"/>
                  <a:cs typeface="Microsoft YaHei" charset="-122"/>
                </a:rPr>
                <a:t>初始化栈为空</a:t>
              </a:r>
            </a:p>
          </p:txBody>
        </p:sp>
        <p:cxnSp>
          <p:nvCxnSpPr>
            <p:cNvPr id="39" name="直线连接符 38"/>
            <p:cNvCxnSpPr/>
            <p:nvPr/>
          </p:nvCxnSpPr>
          <p:spPr>
            <a:xfrm>
              <a:off x="899592" y="1052736"/>
              <a:ext cx="0" cy="72008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矩形 39"/>
            <p:cNvSpPr/>
            <p:nvPr/>
          </p:nvSpPr>
          <p:spPr>
            <a:xfrm>
              <a:off x="1043608" y="1377345"/>
              <a:ext cx="8064896" cy="5355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400" dirty="0">
                  <a:latin typeface="Microsoft YaHei" charset="-122"/>
                  <a:ea typeface="Microsoft YaHei" charset="-122"/>
                  <a:cs typeface="Microsoft YaHei" charset="-122"/>
                </a:rPr>
                <a:t>为栈分配存储空间；设置栈为空</a:t>
              </a: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6325" y="2307088"/>
            <a:ext cx="6032500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212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我的模板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我的模板</Template>
  <TotalTime>78150</TotalTime>
  <Words>2163</Words>
  <Application>Microsoft Macintosh PowerPoint</Application>
  <PresentationFormat>全屏显示(4:3)</PresentationFormat>
  <Paragraphs>793</Paragraphs>
  <Slides>48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48</vt:i4>
      </vt:variant>
    </vt:vector>
  </HeadingPairs>
  <TitlesOfParts>
    <vt:vector size="60" baseType="lpstr">
      <vt:lpstr>DengXian</vt:lpstr>
      <vt:lpstr>黑体</vt:lpstr>
      <vt:lpstr>宋体</vt:lpstr>
      <vt:lpstr>Microsoft YaHei</vt:lpstr>
      <vt:lpstr>Microsoft YaHei</vt:lpstr>
      <vt:lpstr>AppleColorEmoji</vt:lpstr>
      <vt:lpstr>Arial</vt:lpstr>
      <vt:lpstr>Ayuthaya</vt:lpstr>
      <vt:lpstr>Calibri</vt:lpstr>
      <vt:lpstr>Cambria Math</vt:lpstr>
      <vt:lpstr>Wingdings</vt:lpstr>
      <vt:lpstr>我的模板</vt:lpstr>
      <vt:lpstr>知识单元3 线性表的应用</vt:lpstr>
      <vt:lpstr>主要内容</vt:lpstr>
      <vt:lpstr>知识点1：栈</vt:lpstr>
      <vt:lpstr>1 栈的定义</vt:lpstr>
      <vt:lpstr>1 栈的定义</vt:lpstr>
      <vt:lpstr>2 栈的抽象数据类型</vt:lpstr>
      <vt:lpstr>3 栈的顺序存储</vt:lpstr>
      <vt:lpstr>3 栈的顺序存储</vt:lpstr>
      <vt:lpstr>3 栈的顺序存储</vt:lpstr>
      <vt:lpstr>3 栈的顺序存储</vt:lpstr>
      <vt:lpstr>3 栈的顺序存储</vt:lpstr>
      <vt:lpstr>3 栈的顺序存储</vt:lpstr>
      <vt:lpstr>3 栈的顺序存储</vt:lpstr>
      <vt:lpstr>4 栈的链接存储</vt:lpstr>
      <vt:lpstr>4 栈的链接存储</vt:lpstr>
      <vt:lpstr>4 栈的链接存储</vt:lpstr>
      <vt:lpstr>4 栈的链接存储</vt:lpstr>
      <vt:lpstr>4 栈的链接存储</vt:lpstr>
      <vt:lpstr>4 栈的链接存储</vt:lpstr>
      <vt:lpstr>5 栈的应用</vt:lpstr>
      <vt:lpstr>5 栈的应用</vt:lpstr>
      <vt:lpstr>6 算数表达式计算</vt:lpstr>
      <vt:lpstr>6 算数表达式计算</vt:lpstr>
      <vt:lpstr>6 算数表达式计算</vt:lpstr>
      <vt:lpstr>6 算数表达式计算</vt:lpstr>
      <vt:lpstr>6 算数表达式计算</vt:lpstr>
      <vt:lpstr>6 算数表达式计算</vt:lpstr>
      <vt:lpstr>6 算数表达式计算</vt:lpstr>
      <vt:lpstr>6 算数表达式计算</vt:lpstr>
      <vt:lpstr>7 栈和递归</vt:lpstr>
      <vt:lpstr>7 栈和递归</vt:lpstr>
      <vt:lpstr>7 栈和递归</vt:lpstr>
      <vt:lpstr>7 栈和递归</vt:lpstr>
      <vt:lpstr>7 栈和递归</vt:lpstr>
      <vt:lpstr>7 栈和递归</vt:lpstr>
      <vt:lpstr>7 栈和递归</vt:lpstr>
      <vt:lpstr>7 栈和递归</vt:lpstr>
      <vt:lpstr>7 栈和递归</vt:lpstr>
      <vt:lpstr>7 栈和递归</vt:lpstr>
      <vt:lpstr>7 栈和递归</vt:lpstr>
      <vt:lpstr>主要内容</vt:lpstr>
      <vt:lpstr>1 队列的定义</vt:lpstr>
      <vt:lpstr>2 队列的抽象数据类型</vt:lpstr>
      <vt:lpstr>3 顺序存储的实现</vt:lpstr>
      <vt:lpstr>3 顺序存储的实现</vt:lpstr>
      <vt:lpstr>3 顺序存储的实现</vt:lpstr>
      <vt:lpstr>3 顺序存储的实现</vt:lpstr>
      <vt:lpstr>4 链接存储的实现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daizhe</dc:creator>
  <cp:lastModifiedBy>zhe dai</cp:lastModifiedBy>
  <cp:revision>318</cp:revision>
  <dcterms:created xsi:type="dcterms:W3CDTF">2013-06-24T12:21:20Z</dcterms:created>
  <dcterms:modified xsi:type="dcterms:W3CDTF">2019-04-01T05:32:17Z</dcterms:modified>
</cp:coreProperties>
</file>